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3.xml" ContentType="application/vnd.openxmlformats-officedocument.themeOverride+xml"/>
  <Override PartName="/ppt/notesSlides/notesSlide29.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6" r:id="rId2"/>
    <p:sldId id="259" r:id="rId3"/>
    <p:sldId id="261" r:id="rId4"/>
    <p:sldId id="260" r:id="rId5"/>
    <p:sldId id="258" r:id="rId6"/>
    <p:sldId id="303" r:id="rId7"/>
    <p:sldId id="266" r:id="rId8"/>
    <p:sldId id="274" r:id="rId9"/>
    <p:sldId id="263" r:id="rId10"/>
    <p:sldId id="269" r:id="rId11"/>
    <p:sldId id="275" r:id="rId12"/>
    <p:sldId id="272" r:id="rId13"/>
    <p:sldId id="273" r:id="rId14"/>
    <p:sldId id="267" r:id="rId15"/>
    <p:sldId id="307" r:id="rId16"/>
    <p:sldId id="270" r:id="rId17"/>
    <p:sldId id="308" r:id="rId18"/>
    <p:sldId id="309" r:id="rId19"/>
    <p:sldId id="271" r:id="rId20"/>
    <p:sldId id="297" r:id="rId21"/>
    <p:sldId id="298" r:id="rId22"/>
    <p:sldId id="277" r:id="rId23"/>
    <p:sldId id="278" r:id="rId24"/>
    <p:sldId id="279" r:id="rId25"/>
    <p:sldId id="280" r:id="rId26"/>
    <p:sldId id="304" r:id="rId27"/>
    <p:sldId id="305" r:id="rId28"/>
    <p:sldId id="311" r:id="rId29"/>
    <p:sldId id="313" r:id="rId30"/>
    <p:sldId id="282" r:id="rId31"/>
    <p:sldId id="281" r:id="rId32"/>
    <p:sldId id="287" r:id="rId33"/>
    <p:sldId id="283" r:id="rId34"/>
    <p:sldId id="284" r:id="rId35"/>
    <p:sldId id="285" r:id="rId36"/>
    <p:sldId id="286" r:id="rId37"/>
    <p:sldId id="288" r:id="rId38"/>
    <p:sldId id="290" r:id="rId39"/>
    <p:sldId id="291" r:id="rId40"/>
    <p:sldId id="289" r:id="rId41"/>
    <p:sldId id="294" r:id="rId42"/>
    <p:sldId id="302" r:id="rId43"/>
    <p:sldId id="312" r:id="rId44"/>
    <p:sldId id="300" r:id="rId45"/>
    <p:sldId id="301" r:id="rId46"/>
    <p:sldId id="314" r:id="rId47"/>
    <p:sldId id="315" r:id="rId48"/>
    <p:sldId id="306" r:id="rId49"/>
    <p:sldId id="295" r:id="rId50"/>
    <p:sldId id="296" r:id="rId51"/>
    <p:sldId id="293" r:id="rId52"/>
    <p:sldId id="316" r:id="rId53"/>
    <p:sldId id="317" r:id="rId54"/>
    <p:sldId id="292"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8C163C-FC53-C9BA-1F6E-68B4DC65BB1F}" v="3" dt="2024-12-03T15:10:27.002"/>
    <p1510:client id="{D08B9678-39A3-4867-A63E-A1D3606A2623}" v="9" dt="2024-12-03T18:36:30.45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e, Raghunath" userId="0126128d-4a20-4519-9aa4-689cc81eb102" providerId="ADAL" clId="{D08B9678-39A3-4867-A63E-A1D3606A2623}"/>
    <pc:docChg chg="modSld">
      <pc:chgData name="Male, Raghunath" userId="0126128d-4a20-4519-9aa4-689cc81eb102" providerId="ADAL" clId="{D08B9678-39A3-4867-A63E-A1D3606A2623}" dt="2024-12-03T18:36:30.452" v="8" actId="20577"/>
      <pc:docMkLst>
        <pc:docMk/>
      </pc:docMkLst>
      <pc:sldChg chg="modSp mod">
        <pc:chgData name="Male, Raghunath" userId="0126128d-4a20-4519-9aa4-689cc81eb102" providerId="ADAL" clId="{D08B9678-39A3-4867-A63E-A1D3606A2623}" dt="2024-12-03T18:36:30.452" v="8" actId="20577"/>
        <pc:sldMkLst>
          <pc:docMk/>
          <pc:sldMk cId="3585503731" sldId="307"/>
        </pc:sldMkLst>
        <pc:spChg chg="mod">
          <ac:chgData name="Male, Raghunath" userId="0126128d-4a20-4519-9aa4-689cc81eb102" providerId="ADAL" clId="{D08B9678-39A3-4867-A63E-A1D3606A2623}" dt="2024-12-03T18:36:30.452" v="8" actId="20577"/>
          <ac:spMkLst>
            <pc:docMk/>
            <pc:sldMk cId="3585503731" sldId="307"/>
            <ac:spMk id="3" creationId="{F9775249-AC20-A34C-086F-EACD93C802E4}"/>
          </ac:spMkLst>
        </pc:spChg>
      </pc:sldChg>
    </pc:docChg>
  </pc:docChgLst>
  <pc:docChgLst>
    <pc:chgData name="Wang, Rui" userId="S::rwang18@kent.edu::55e3387a-8046-408a-94e0-495c7e9ad5a1" providerId="AD" clId="Web-{A12F125A-C552-D4E5-3770-E732A95EF9CB}"/>
    <pc:docChg chg="addSld modSld">
      <pc:chgData name="Wang, Rui" userId="S::rwang18@kent.edu::55e3387a-8046-408a-94e0-495c7e9ad5a1" providerId="AD" clId="Web-{A12F125A-C552-D4E5-3770-E732A95EF9CB}" dt="2024-09-11T17:34:48.612" v="13"/>
      <pc:docMkLst>
        <pc:docMk/>
      </pc:docMkLst>
      <pc:sldChg chg="addSp delSp">
        <pc:chgData name="Wang, Rui" userId="S::rwang18@kent.edu::55e3387a-8046-408a-94e0-495c7e9ad5a1" providerId="AD" clId="Web-{A12F125A-C552-D4E5-3770-E732A95EF9CB}" dt="2024-09-11T17:31:21.965" v="7"/>
        <pc:sldMkLst>
          <pc:docMk/>
          <pc:sldMk cId="334276964" sldId="256"/>
        </pc:sldMkLst>
        <pc:spChg chg="add del">
          <ac:chgData name="Wang, Rui" userId="S::rwang18@kent.edu::55e3387a-8046-408a-94e0-495c7e9ad5a1" providerId="AD" clId="Web-{A12F125A-C552-D4E5-3770-E732A95EF9CB}" dt="2024-09-11T17:31:21.965" v="7"/>
          <ac:spMkLst>
            <pc:docMk/>
            <pc:sldMk cId="334276964" sldId="256"/>
            <ac:spMk id="101" creationId="{02D1490F-EAD1-4EE3-A72D-F1CE28085B08}"/>
          </ac:spMkLst>
        </pc:spChg>
      </pc:sldChg>
      <pc:sldChg chg="modSp">
        <pc:chgData name="Wang, Rui" userId="S::rwang18@kent.edu::55e3387a-8046-408a-94e0-495c7e9ad5a1" providerId="AD" clId="Web-{A12F125A-C552-D4E5-3770-E732A95EF9CB}" dt="2024-09-11T17:34:24.971" v="12" actId="14100"/>
        <pc:sldMkLst>
          <pc:docMk/>
          <pc:sldMk cId="2800714780" sldId="258"/>
        </pc:sldMkLst>
        <pc:picChg chg="mod">
          <ac:chgData name="Wang, Rui" userId="S::rwang18@kent.edu::55e3387a-8046-408a-94e0-495c7e9ad5a1" providerId="AD" clId="Web-{A12F125A-C552-D4E5-3770-E732A95EF9CB}" dt="2024-09-11T17:34:24.971" v="12" actId="14100"/>
          <ac:picMkLst>
            <pc:docMk/>
            <pc:sldMk cId="2800714780" sldId="258"/>
            <ac:picMk id="5" creationId="{626C9304-29AF-8502-C254-A2C4FD00304B}"/>
          </ac:picMkLst>
        </pc:picChg>
      </pc:sldChg>
      <pc:sldChg chg="modSp">
        <pc:chgData name="Wang, Rui" userId="S::rwang18@kent.edu::55e3387a-8046-408a-94e0-495c7e9ad5a1" providerId="AD" clId="Web-{A12F125A-C552-D4E5-3770-E732A95EF9CB}" dt="2024-09-11T17:30:41.604" v="5" actId="1076"/>
        <pc:sldMkLst>
          <pc:docMk/>
          <pc:sldMk cId="352372893" sldId="264"/>
        </pc:sldMkLst>
        <pc:spChg chg="mod">
          <ac:chgData name="Wang, Rui" userId="S::rwang18@kent.edu::55e3387a-8046-408a-94e0-495c7e9ad5a1" providerId="AD" clId="Web-{A12F125A-C552-D4E5-3770-E732A95EF9CB}" dt="2024-09-11T17:30:41.604" v="5" actId="1076"/>
          <ac:spMkLst>
            <pc:docMk/>
            <pc:sldMk cId="352372893" sldId="264"/>
            <ac:spMk id="40" creationId="{ADD0DA69-AE2E-7675-70C5-7397C07C50BF}"/>
          </ac:spMkLst>
        </pc:spChg>
      </pc:sldChg>
      <pc:sldChg chg="modSp">
        <pc:chgData name="Wang, Rui" userId="S::rwang18@kent.edu::55e3387a-8046-408a-94e0-495c7e9ad5a1" providerId="AD" clId="Web-{A12F125A-C552-D4E5-3770-E732A95EF9CB}" dt="2024-09-11T17:30:23.354" v="4" actId="14100"/>
        <pc:sldMkLst>
          <pc:docMk/>
          <pc:sldMk cId="3209110000" sldId="266"/>
        </pc:sldMkLst>
        <pc:spChg chg="mod">
          <ac:chgData name="Wang, Rui" userId="S::rwang18@kent.edu::55e3387a-8046-408a-94e0-495c7e9ad5a1" providerId="AD" clId="Web-{A12F125A-C552-D4E5-3770-E732A95EF9CB}" dt="2024-09-11T17:29:57.025" v="1" actId="14100"/>
          <ac:spMkLst>
            <pc:docMk/>
            <pc:sldMk cId="3209110000" sldId="266"/>
            <ac:spMk id="3" creationId="{6CD585F2-82A4-EFA9-5F33-552E7F8F7DF4}"/>
          </ac:spMkLst>
        </pc:spChg>
        <pc:picChg chg="mod">
          <ac:chgData name="Wang, Rui" userId="S::rwang18@kent.edu::55e3387a-8046-408a-94e0-495c7e9ad5a1" providerId="AD" clId="Web-{A12F125A-C552-D4E5-3770-E732A95EF9CB}" dt="2024-09-11T17:30:23.354" v="4" actId="14100"/>
          <ac:picMkLst>
            <pc:docMk/>
            <pc:sldMk cId="3209110000" sldId="266"/>
            <ac:picMk id="5" creationId="{0D8809F0-5CA6-AE07-D5CD-3958441D483B}"/>
          </ac:picMkLst>
        </pc:picChg>
      </pc:sldChg>
      <pc:sldChg chg="new">
        <pc:chgData name="Wang, Rui" userId="S::rwang18@kent.edu::55e3387a-8046-408a-94e0-495c7e9ad5a1" providerId="AD" clId="Web-{A12F125A-C552-D4E5-3770-E732A95EF9CB}" dt="2024-09-11T17:34:48.612" v="13"/>
        <pc:sldMkLst>
          <pc:docMk/>
          <pc:sldMk cId="46390913" sldId="267"/>
        </pc:sldMkLst>
      </pc:sldChg>
    </pc:docChg>
  </pc:docChgLst>
  <pc:docChgLst>
    <pc:chgData name="Wang, Rui" userId="S::rwang18@kent.edu::55e3387a-8046-408a-94e0-495c7e9ad5a1" providerId="AD" clId="Web-{668C163C-FC53-C9BA-1F6E-68B4DC65BB1F}"/>
    <pc:docChg chg="modSld">
      <pc:chgData name="Wang, Rui" userId="S::rwang18@kent.edu::55e3387a-8046-408a-94e0-495c7e9ad5a1" providerId="AD" clId="Web-{668C163C-FC53-C9BA-1F6E-68B4DC65BB1F}" dt="2024-12-03T15:10:27.002" v="86" actId="1076"/>
      <pc:docMkLst>
        <pc:docMk/>
      </pc:docMkLst>
      <pc:sldChg chg="modSp modNotes">
        <pc:chgData name="Wang, Rui" userId="S::rwang18@kent.edu::55e3387a-8046-408a-94e0-495c7e9ad5a1" providerId="AD" clId="Web-{668C163C-FC53-C9BA-1F6E-68B4DC65BB1F}" dt="2024-12-03T15:10:27.002" v="86" actId="1076"/>
        <pc:sldMkLst>
          <pc:docMk/>
          <pc:sldMk cId="2890798627" sldId="298"/>
        </pc:sldMkLst>
        <pc:picChg chg="mod">
          <ac:chgData name="Wang, Rui" userId="S::rwang18@kent.edu::55e3387a-8046-408a-94e0-495c7e9ad5a1" providerId="AD" clId="Web-{668C163C-FC53-C9BA-1F6E-68B4DC65BB1F}" dt="2024-12-03T15:10:27.002" v="86" actId="1076"/>
          <ac:picMkLst>
            <pc:docMk/>
            <pc:sldMk cId="2890798627" sldId="298"/>
            <ac:picMk id="4" creationId="{7D524554-B345-3369-6B6C-60FFB13BC477}"/>
          </ac:picMkLst>
        </pc:picChg>
        <pc:picChg chg="mod">
          <ac:chgData name="Wang, Rui" userId="S::rwang18@kent.edu::55e3387a-8046-408a-94e0-495c7e9ad5a1" providerId="AD" clId="Web-{668C163C-FC53-C9BA-1F6E-68B4DC65BB1F}" dt="2024-12-03T15:10:25.658" v="85" actId="1076"/>
          <ac:picMkLst>
            <pc:docMk/>
            <pc:sldMk cId="2890798627" sldId="298"/>
            <ac:picMk id="6" creationId="{D256BC63-1701-D7DC-9CA5-0C6A5296F1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344F8-11F2-40C6-B1E2-1DE462641053}"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03A05-2466-4EC3-A70E-F560735C833B}" type="slidenum">
              <a:rPr lang="en-US" smtClean="0"/>
              <a:t>‹#›</a:t>
            </a:fld>
            <a:endParaRPr lang="en-US"/>
          </a:p>
        </p:txBody>
      </p:sp>
    </p:spTree>
    <p:extLst>
      <p:ext uri="{BB962C8B-B14F-4D97-AF65-F5344CB8AC3E}">
        <p14:creationId xmlns:p14="http://schemas.microsoft.com/office/powerpoint/2010/main" val="175387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a:solidFill>
                  <a:srgbClr val="242424"/>
                </a:solidFill>
                <a:effectLst/>
                <a:latin typeface="source-serif-pro"/>
              </a:rPr>
              <a:t>In this phase, we’ll load the dataset and perform an initial exploration to understand its structure, content, and quality. We’ll look at the summary statistics, check for missing values, and visualize the distribution of features and the target variable.</a:t>
            </a:r>
            <a:endParaRPr lang="en-US" altLang="zh-CN" sz="1200" i="0">
              <a:effectLst/>
              <a:latin typeface="Times New Roman" panose="02020603050405020304" pitchFamily="18" charset="0"/>
              <a:cs typeface="Times New Roman" panose="02020603050405020304" pitchFamily="18" charset="0"/>
            </a:endParaRPr>
          </a:p>
          <a:p>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8</a:t>
            </a:fld>
            <a:endParaRPr lang="en-US"/>
          </a:p>
        </p:txBody>
      </p:sp>
    </p:spTree>
    <p:extLst>
      <p:ext uri="{BB962C8B-B14F-4D97-AF65-F5344CB8AC3E}">
        <p14:creationId xmlns:p14="http://schemas.microsoft.com/office/powerpoint/2010/main" val="967346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Some gaps can be seen, indicating that the injections were not regular.</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17</a:t>
            </a:fld>
            <a:endParaRPr lang="en-US"/>
          </a:p>
        </p:txBody>
      </p:sp>
    </p:spTree>
    <p:extLst>
      <p:ext uri="{BB962C8B-B14F-4D97-AF65-F5344CB8AC3E}">
        <p14:creationId xmlns:p14="http://schemas.microsoft.com/office/powerpoint/2010/main" val="422999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Because human blood sugar has a range.</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18</a:t>
            </a:fld>
            <a:endParaRPr lang="en-US"/>
          </a:p>
        </p:txBody>
      </p:sp>
    </p:spTree>
    <p:extLst>
      <p:ext uri="{BB962C8B-B14F-4D97-AF65-F5344CB8AC3E}">
        <p14:creationId xmlns:p14="http://schemas.microsoft.com/office/powerpoint/2010/main" val="3711141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While it is possible to see some trends this way, it can be confusing when the data is not of high quality.</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20</a:t>
            </a:fld>
            <a:endParaRPr lang="en-US"/>
          </a:p>
        </p:txBody>
      </p:sp>
    </p:spTree>
    <p:extLst>
      <p:ext uri="{BB962C8B-B14F-4D97-AF65-F5344CB8AC3E}">
        <p14:creationId xmlns:p14="http://schemas.microsoft.com/office/powerpoint/2010/main" val="328464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ea typeface="等线"/>
              </a:rPr>
              <a:t>Group the data by hour and calculate the mean value for each group to obtain. the average variation of the data per hour.</a:t>
            </a:r>
            <a:endParaRPr kumimoji="1" lang="zh-CN" altLang="en-US">
              <a:ea typeface="等线"/>
            </a:endParaRPr>
          </a:p>
        </p:txBody>
      </p:sp>
      <p:sp>
        <p:nvSpPr>
          <p:cNvPr id="4" name="灯片编号占位符 3"/>
          <p:cNvSpPr>
            <a:spLocks noGrp="1"/>
          </p:cNvSpPr>
          <p:nvPr>
            <p:ph type="sldNum" sz="quarter" idx="5"/>
          </p:nvPr>
        </p:nvSpPr>
        <p:spPr/>
        <p:txBody>
          <a:bodyPr/>
          <a:lstStyle/>
          <a:p>
            <a:fld id="{35603A05-2466-4EC3-A70E-F560735C833B}" type="slidenum">
              <a:rPr lang="en-US" smtClean="0"/>
              <a:t>21</a:t>
            </a:fld>
            <a:endParaRPr lang="en-US"/>
          </a:p>
        </p:txBody>
      </p:sp>
    </p:spTree>
    <p:extLst>
      <p:ext uri="{BB962C8B-B14F-4D97-AF65-F5344CB8AC3E}">
        <p14:creationId xmlns:p14="http://schemas.microsoft.com/office/powerpoint/2010/main" val="3284472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1" i="0" u="none" strike="noStrike">
                <a:solidFill>
                  <a:srgbClr val="242424"/>
                </a:solidFill>
                <a:effectLst/>
                <a:latin typeface="source-serif-pro"/>
              </a:rPr>
              <a:t>Handle Missing or Incorrect Entries</a:t>
            </a:r>
            <a:r>
              <a:rPr lang="en-US" altLang="zh-CN" b="0" i="0" u="none" strike="noStrike">
                <a:solidFill>
                  <a:srgbClr val="242424"/>
                </a:solidFill>
                <a:effectLst/>
                <a:latin typeface="source-serif-pro"/>
              </a:rPr>
              <a:t>: Replace the zeros in ‘Glucose’, ‘</a:t>
            </a:r>
            <a:r>
              <a:rPr lang="en-US" altLang="zh-CN" b="0" i="0" u="none" strike="noStrike" err="1">
                <a:solidFill>
                  <a:srgbClr val="242424"/>
                </a:solidFill>
                <a:effectLst/>
                <a:latin typeface="source-serif-pro"/>
              </a:rPr>
              <a:t>BloodPressure</a:t>
            </a:r>
            <a:r>
              <a:rPr lang="en-US" altLang="zh-CN" b="0" i="0" u="none" strike="noStrike">
                <a:solidFill>
                  <a:srgbClr val="242424"/>
                </a:solidFill>
                <a:effectLst/>
                <a:latin typeface="source-serif-pro"/>
              </a:rPr>
              <a:t>’, ‘</a:t>
            </a:r>
            <a:r>
              <a:rPr lang="en-US" altLang="zh-CN" b="0" i="0" u="none" strike="noStrike" err="1">
                <a:solidFill>
                  <a:srgbClr val="242424"/>
                </a:solidFill>
                <a:effectLst/>
                <a:latin typeface="source-serif-pro"/>
              </a:rPr>
              <a:t>SkinThickness</a:t>
            </a:r>
            <a:r>
              <a:rPr lang="en-US" altLang="zh-CN" b="0" i="0" u="none" strike="noStrike">
                <a:solidFill>
                  <a:srgbClr val="242424"/>
                </a:solidFill>
                <a:effectLst/>
                <a:latin typeface="source-serif-pro"/>
              </a:rPr>
              <a:t>’, ‘Insulin’, and ‘BMI’ with </a:t>
            </a:r>
            <a:r>
              <a:rPr lang="en-US" altLang="zh-CN" b="0" i="0" u="none" strike="noStrike" err="1">
                <a:solidFill>
                  <a:srgbClr val="242424"/>
                </a:solidFill>
                <a:effectLst/>
                <a:latin typeface="source-serif-pro"/>
              </a:rPr>
              <a:t>NaN</a:t>
            </a:r>
            <a:r>
              <a:rPr lang="en-US" altLang="zh-CN" b="0" i="0" u="none" strike="noStrike">
                <a:solidFill>
                  <a:srgbClr val="242424"/>
                </a:solidFill>
                <a:effectLst/>
                <a:latin typeface="source-serif-pro"/>
              </a:rPr>
              <a:t> and then impute them.</a:t>
            </a:r>
          </a:p>
          <a:p>
            <a:pPr algn="l">
              <a:buFont typeface="+mj-lt"/>
              <a:buAutoNum type="arabicPeriod"/>
            </a:pPr>
            <a:r>
              <a:rPr lang="en-US" altLang="zh-CN" b="1" i="0" u="none" strike="noStrike">
                <a:solidFill>
                  <a:srgbClr val="242424"/>
                </a:solidFill>
                <a:effectLst/>
                <a:latin typeface="source-serif-pro"/>
              </a:rPr>
              <a:t>Feature Scaling</a:t>
            </a:r>
            <a:r>
              <a:rPr lang="en-US" altLang="zh-CN" b="0" i="0" u="none" strike="noStrike">
                <a:solidFill>
                  <a:srgbClr val="242424"/>
                </a:solidFill>
                <a:effectLst/>
                <a:latin typeface="source-serif-pro"/>
              </a:rPr>
              <a:t>: Scale the features to bring them to a similar scale, which helps in improving the model’s performance.</a:t>
            </a:r>
          </a:p>
          <a:p>
            <a:pPr algn="l">
              <a:buFont typeface="+mj-lt"/>
              <a:buAutoNum type="arabicPeriod"/>
            </a:pPr>
            <a:r>
              <a:rPr lang="en-US" altLang="zh-CN" b="1" i="0" u="none" strike="noStrike">
                <a:solidFill>
                  <a:srgbClr val="242424"/>
                </a:solidFill>
                <a:effectLst/>
                <a:latin typeface="source-serif-pro"/>
              </a:rPr>
              <a:t>Encoding Categorical Variables</a:t>
            </a:r>
            <a:r>
              <a:rPr lang="en-US" altLang="zh-CN" b="0" i="0" u="none" strike="noStrike">
                <a:solidFill>
                  <a:srgbClr val="242424"/>
                </a:solidFill>
                <a:effectLst/>
                <a:latin typeface="source-serif-pro"/>
              </a:rPr>
              <a:t>: If there are any categorical variables, encode them to numerical format.</a:t>
            </a:r>
          </a:p>
          <a:p>
            <a:pPr algn="l">
              <a:buFont typeface="+mj-lt"/>
              <a:buAutoNum type="arabicPeriod"/>
            </a:pPr>
            <a:r>
              <a:rPr lang="en-US" altLang="zh-CN" b="1" i="0" u="none" strike="noStrike">
                <a:solidFill>
                  <a:srgbClr val="242424"/>
                </a:solidFill>
                <a:effectLst/>
                <a:latin typeface="source-serif-pro"/>
              </a:rPr>
              <a:t>Splitting the Data:</a:t>
            </a:r>
            <a:r>
              <a:rPr lang="en-US" altLang="zh-CN" b="0" i="0" u="none" strike="noStrike">
                <a:solidFill>
                  <a:srgbClr val="242424"/>
                </a:solidFill>
                <a:effectLst/>
                <a:latin typeface="source-serif-pro"/>
              </a:rPr>
              <a:t> Split the dataset into training and testing sets to evaluate the model’s performance.</a:t>
            </a:r>
          </a:p>
          <a:p>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22</a:t>
            </a:fld>
            <a:endParaRPr lang="en-US"/>
          </a:p>
        </p:txBody>
      </p:sp>
    </p:spTree>
    <p:extLst>
      <p:ext uri="{BB962C8B-B14F-4D97-AF65-F5344CB8AC3E}">
        <p14:creationId xmlns:p14="http://schemas.microsoft.com/office/powerpoint/2010/main" val="1092702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strike="noStrike">
                <a:solidFill>
                  <a:srgbClr val="242424"/>
                </a:solidFill>
                <a:effectLst/>
                <a:latin typeface="source-serif-pro"/>
              </a:rPr>
              <a:t>There are various strategies for imputation, such as replacing with the mean, median, or mode of the column, or using more sophisticated methods like model-based imputation. For this exercise, we’ll use the median of the column to replace the missing values, as the median is less sensitive to outliers compared to the mean.</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23</a:t>
            </a:fld>
            <a:endParaRPr lang="en-US"/>
          </a:p>
        </p:txBody>
      </p:sp>
    </p:spTree>
    <p:extLst>
      <p:ext uri="{BB962C8B-B14F-4D97-AF65-F5344CB8AC3E}">
        <p14:creationId xmlns:p14="http://schemas.microsoft.com/office/powerpoint/2010/main" val="1600559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我们可以看见在。。之后，</a:t>
            </a:r>
            <a:r>
              <a:rPr kumimoji="1" lang="en-US" altLang="zh-CN"/>
              <a:t>the</a:t>
            </a:r>
            <a:r>
              <a:rPr kumimoji="1" lang="zh-CN" altLang="en-US"/>
              <a:t> </a:t>
            </a:r>
            <a:r>
              <a:rPr kumimoji="1" lang="en-US" altLang="zh-CN"/>
              <a:t>0</a:t>
            </a:r>
            <a:r>
              <a:rPr kumimoji="1" lang="zh-CN" altLang="en-US"/>
              <a:t> </a:t>
            </a:r>
            <a:r>
              <a:rPr kumimoji="1" lang="en-US" altLang="zh-CN"/>
              <a:t>in</a:t>
            </a:r>
            <a:r>
              <a:rPr kumimoji="1" lang="zh-CN" altLang="en-US"/>
              <a:t> </a:t>
            </a:r>
            <a:r>
              <a:rPr kumimoji="1" lang="en-US" altLang="zh-CN"/>
              <a:t>some</a:t>
            </a:r>
            <a:r>
              <a:rPr kumimoji="1" lang="zh-CN" altLang="en-US"/>
              <a:t> </a:t>
            </a:r>
            <a:r>
              <a:rPr kumimoji="1" lang="en-US" altLang="zh-CN"/>
              <a:t>features</a:t>
            </a:r>
            <a:r>
              <a:rPr kumimoji="1" lang="zh-CN" altLang="en-US"/>
              <a:t> </a:t>
            </a:r>
            <a:r>
              <a:rPr kumimoji="1" lang="en-US" altLang="zh-CN"/>
              <a:t>have</a:t>
            </a:r>
            <a:r>
              <a:rPr kumimoji="1" lang="zh-CN" altLang="en-US"/>
              <a:t> </a:t>
            </a:r>
            <a:r>
              <a:rPr kumimoji="1" lang="en-US" altLang="zh-CN"/>
              <a:t>disappeared</a:t>
            </a:r>
            <a:r>
              <a:rPr kumimoji="1" lang="zh-CN" altLang="en-US"/>
              <a:t>，</a:t>
            </a:r>
            <a:r>
              <a:rPr kumimoji="1" lang="en-US" altLang="zh-CN"/>
              <a:t>and</a:t>
            </a:r>
            <a:r>
              <a:rPr kumimoji="1" lang="zh-CN" altLang="en-US"/>
              <a:t> </a:t>
            </a:r>
            <a:r>
              <a:rPr kumimoji="1" lang="en-US" altLang="zh-CN"/>
              <a:t>The</a:t>
            </a:r>
            <a:r>
              <a:rPr kumimoji="1" lang="zh-CN" altLang="en-US"/>
              <a:t> </a:t>
            </a:r>
            <a:r>
              <a:rPr kumimoji="1" lang="en-US" altLang="zh-CN"/>
              <a:t>d</a:t>
            </a:r>
            <a:r>
              <a:rPr kumimoji="1" lang="zh-CN" altLang="en-US"/>
              <a:t>。。。。</a:t>
            </a:r>
            <a:r>
              <a:rPr kumimoji="1" lang="en-US" altLang="zh-CN"/>
              <a:t>almost</a:t>
            </a:r>
            <a:r>
              <a:rPr kumimoji="1" lang="zh-CN" altLang="en-US"/>
              <a:t> </a:t>
            </a:r>
            <a:r>
              <a:rPr kumimoji="1" lang="en-US" altLang="zh-CN"/>
              <a:t>unchanged</a:t>
            </a:r>
            <a:r>
              <a:rPr kumimoji="1" lang="zh-CN" altLang="en-US"/>
              <a:t>，</a:t>
            </a:r>
          </a:p>
        </p:txBody>
      </p:sp>
      <p:sp>
        <p:nvSpPr>
          <p:cNvPr id="4" name="灯片编号占位符 3"/>
          <p:cNvSpPr>
            <a:spLocks noGrp="1"/>
          </p:cNvSpPr>
          <p:nvPr>
            <p:ph type="sldNum" sz="quarter" idx="5"/>
          </p:nvPr>
        </p:nvSpPr>
        <p:spPr/>
        <p:txBody>
          <a:bodyPr/>
          <a:lstStyle/>
          <a:p>
            <a:fld id="{35603A05-2466-4EC3-A70E-F560735C833B}" type="slidenum">
              <a:rPr lang="en-US" smtClean="0"/>
              <a:t>24</a:t>
            </a:fld>
            <a:endParaRPr lang="en-US"/>
          </a:p>
        </p:txBody>
      </p:sp>
    </p:spTree>
    <p:extLst>
      <p:ext uri="{BB962C8B-B14F-4D97-AF65-F5344CB8AC3E}">
        <p14:creationId xmlns:p14="http://schemas.microsoft.com/office/powerpoint/2010/main" val="2546731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这意味着，我们的缺失值</a:t>
            </a:r>
            <a:r>
              <a:rPr kumimoji="1" lang="en-US" altLang="zh-CN"/>
              <a:t>Handing</a:t>
            </a:r>
            <a:r>
              <a:rPr kumimoji="1" lang="zh-CN" altLang="en-US"/>
              <a:t> 策略是合理的</a:t>
            </a:r>
          </a:p>
        </p:txBody>
      </p:sp>
      <p:sp>
        <p:nvSpPr>
          <p:cNvPr id="4" name="灯片编号占位符 3"/>
          <p:cNvSpPr>
            <a:spLocks noGrp="1"/>
          </p:cNvSpPr>
          <p:nvPr>
            <p:ph type="sldNum" sz="quarter" idx="5"/>
          </p:nvPr>
        </p:nvSpPr>
        <p:spPr/>
        <p:txBody>
          <a:bodyPr/>
          <a:lstStyle/>
          <a:p>
            <a:fld id="{35603A05-2466-4EC3-A70E-F560735C833B}" type="slidenum">
              <a:rPr lang="en-US" smtClean="0"/>
              <a:t>25</a:t>
            </a:fld>
            <a:endParaRPr lang="en-US"/>
          </a:p>
        </p:txBody>
      </p:sp>
    </p:spTree>
    <p:extLst>
      <p:ext uri="{BB962C8B-B14F-4D97-AF65-F5344CB8AC3E}">
        <p14:creationId xmlns:p14="http://schemas.microsoft.com/office/powerpoint/2010/main" val="1584318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ARIMA models generally do not require normalization or scaling of the data because their algorithm is based on differencing and trend modeling of the time series rather than on distance or gradient optimization (as machine learning models do).</a:t>
            </a:r>
          </a:p>
          <a:p>
            <a:r>
              <a:rPr kumimoji="1" lang="zh-CN" altLang="en-US"/>
              <a:t>差分</a:t>
            </a:r>
            <a:r>
              <a:rPr kumimoji="1" lang="en-US" altLang="zh-CN"/>
              <a:t>If</a:t>
            </a:r>
            <a:r>
              <a:rPr kumimoji="1" lang="zh-CN" altLang="en-US"/>
              <a:t> </a:t>
            </a:r>
            <a:r>
              <a:rPr kumimoji="1" lang="en-US" altLang="zh-CN"/>
              <a:t>I</a:t>
            </a:r>
            <a:r>
              <a:rPr kumimoji="1" lang="zh-CN" altLang="en-US"/>
              <a:t> </a:t>
            </a:r>
            <a:r>
              <a:rPr kumimoji="1" lang="en-US" altLang="zh-CN"/>
              <a:t>use</a:t>
            </a:r>
            <a:r>
              <a:rPr kumimoji="1" lang="zh-CN" altLang="en-US"/>
              <a:t> </a:t>
            </a:r>
            <a:r>
              <a:rPr kumimoji="1" lang="en-US" altLang="zh-CN"/>
              <a:t>differencing</a:t>
            </a:r>
            <a:r>
              <a:rPr kumimoji="1" lang="zh-CN" altLang="en-US"/>
              <a:t> </a:t>
            </a:r>
            <a:r>
              <a:rPr kumimoji="1" lang="en-US" altLang="zh-CN"/>
              <a:t>The result will</a:t>
            </a:r>
            <a:r>
              <a:rPr kumimoji="1" lang="zh-CN" altLang="en-US"/>
              <a:t> </a:t>
            </a:r>
            <a:r>
              <a:rPr kumimoji="1" lang="en-US" altLang="zh-CN"/>
              <a:t>be</a:t>
            </a:r>
            <a:r>
              <a:rPr kumimoji="1" lang="zh-CN" altLang="en-US"/>
              <a:t> </a:t>
            </a:r>
            <a:r>
              <a:rPr kumimoji="1" lang="en-US" altLang="zh-CN"/>
              <a:t>a new time series that reflects the change at each time point relative to the previous time point.</a:t>
            </a:r>
          </a:p>
          <a:p>
            <a:r>
              <a:rPr kumimoji="1" lang="en-US" altLang="zh-CN" err="1"/>
              <a:t>Acf,dacf</a:t>
            </a:r>
            <a:r>
              <a:rPr kumimoji="1" lang="en-US" altLang="zh-CN"/>
              <a:t>: Correlation of a time series with itself at different time lags.</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28</a:t>
            </a:fld>
            <a:endParaRPr lang="en-US"/>
          </a:p>
        </p:txBody>
      </p:sp>
    </p:spTree>
    <p:extLst>
      <p:ext uri="{BB962C8B-B14F-4D97-AF65-F5344CB8AC3E}">
        <p14:creationId xmlns:p14="http://schemas.microsoft.com/office/powerpoint/2010/main" val="1880947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err="1"/>
              <a:t>time_steps</a:t>
            </a:r>
            <a:r>
              <a:rPr kumimoji="1" lang="en-US" altLang="zh-CN"/>
              <a:t> defines the time window size. For example, </a:t>
            </a:r>
            <a:r>
              <a:rPr kumimoji="1" lang="en-US" altLang="zh-CN" err="1"/>
              <a:t>time_steps</a:t>
            </a:r>
            <a:r>
              <a:rPr kumimoji="1" lang="en-US" altLang="zh-CN"/>
              <a:t>=6 means that 6 consecutive time points are used as input each time.</a:t>
            </a:r>
          </a:p>
          <a:p>
            <a:r>
              <a:rPr kumimoji="1" lang="en-US" altLang="zh-CN"/>
              <a:t>X is a 3D array with shape (number of samples, time steps, number of features), and each group of time steps corresponds to a training sample.</a:t>
            </a:r>
          </a:p>
          <a:p>
            <a:r>
              <a:rPr kumimoji="1" lang="en-US" altLang="zh-CN"/>
              <a:t>y is a 1D array that stores the target value after each time window (here, the blood sugar value in column 0).</a:t>
            </a:r>
          </a:p>
          <a:p>
            <a:r>
              <a:rPr kumimoji="1" lang="en-US" altLang="zh-CN"/>
              <a:t>The LSTM model requires three-dimensional input data in the format of (number of samples, time steps, number of features).</a:t>
            </a:r>
          </a:p>
          <a:p>
            <a:r>
              <a:rPr kumimoji="1" lang="en-US" altLang="zh-CN"/>
              <a:t>Each sample consists of </a:t>
            </a:r>
            <a:r>
              <a:rPr kumimoji="1" lang="en-US" altLang="zh-CN" err="1"/>
              <a:t>time_steps</a:t>
            </a:r>
            <a:r>
              <a:rPr kumimoji="1" lang="en-US" altLang="zh-CN"/>
              <a:t> in the past.</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29</a:t>
            </a:fld>
            <a:endParaRPr lang="en-US"/>
          </a:p>
        </p:txBody>
      </p:sp>
    </p:spTree>
    <p:extLst>
      <p:ext uri="{BB962C8B-B14F-4D97-AF65-F5344CB8AC3E}">
        <p14:creationId xmlns:p14="http://schemas.microsoft.com/office/powerpoint/2010/main" val="2430693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03A05-2466-4EC3-A70E-F560735C833B}" type="slidenum">
              <a:rPr lang="en-US" smtClean="0"/>
              <a:t>9</a:t>
            </a:fld>
            <a:endParaRPr lang="en-US"/>
          </a:p>
        </p:txBody>
      </p:sp>
    </p:spTree>
    <p:extLst>
      <p:ext uri="{BB962C8B-B14F-4D97-AF65-F5344CB8AC3E}">
        <p14:creationId xmlns:p14="http://schemas.microsoft.com/office/powerpoint/2010/main" val="2589329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u="none" strike="noStrike">
                <a:solidFill>
                  <a:srgbClr val="242424"/>
                </a:solidFill>
                <a:effectLst/>
                <a:latin typeface="source-serif-pro"/>
              </a:rPr>
              <a:t>We can implement the modeling phase by selecting a few popular classification algorithms, training them on the dataset, and comparing their performance</a:t>
            </a:r>
          </a:p>
        </p:txBody>
      </p:sp>
      <p:sp>
        <p:nvSpPr>
          <p:cNvPr id="4" name="灯片编号占位符 3"/>
          <p:cNvSpPr>
            <a:spLocks noGrp="1"/>
          </p:cNvSpPr>
          <p:nvPr>
            <p:ph type="sldNum" sz="quarter" idx="5"/>
          </p:nvPr>
        </p:nvSpPr>
        <p:spPr/>
        <p:txBody>
          <a:bodyPr/>
          <a:lstStyle/>
          <a:p>
            <a:fld id="{35603A05-2466-4EC3-A70E-F560735C833B}" type="slidenum">
              <a:rPr lang="en-US" smtClean="0"/>
              <a:t>30</a:t>
            </a:fld>
            <a:endParaRPr lang="en-US"/>
          </a:p>
        </p:txBody>
      </p:sp>
    </p:spTree>
    <p:extLst>
      <p:ext uri="{BB962C8B-B14F-4D97-AF65-F5344CB8AC3E}">
        <p14:creationId xmlns:p14="http://schemas.microsoft.com/office/powerpoint/2010/main" val="880768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1" i="0" u="none" strike="noStrike">
                <a:solidFill>
                  <a:srgbClr val="242424"/>
                </a:solidFill>
                <a:effectLst/>
                <a:latin typeface="source-serif-pro"/>
              </a:rPr>
              <a:t>Select Models</a:t>
            </a:r>
            <a:r>
              <a:rPr lang="en-US" altLang="zh-CN" b="0" i="0" u="none" strike="noStrike">
                <a:solidFill>
                  <a:srgbClr val="242424"/>
                </a:solidFill>
                <a:effectLst/>
                <a:latin typeface="source-serif-pro"/>
              </a:rPr>
              <a:t>: Select a few popular classification models for comparison.</a:t>
            </a:r>
          </a:p>
          <a:p>
            <a:pPr algn="l">
              <a:buFont typeface="+mj-lt"/>
              <a:buAutoNum type="arabicPeriod"/>
            </a:pPr>
            <a:r>
              <a:rPr lang="en-US" altLang="zh-CN" b="1" i="0" u="none" strike="noStrike">
                <a:solidFill>
                  <a:srgbClr val="242424"/>
                </a:solidFill>
                <a:effectLst/>
                <a:latin typeface="source-serif-pro"/>
              </a:rPr>
              <a:t>Train Models</a:t>
            </a:r>
            <a:r>
              <a:rPr lang="en-US" altLang="zh-CN" b="0" i="0" u="none" strike="noStrike">
                <a:solidFill>
                  <a:srgbClr val="242424"/>
                </a:solidFill>
                <a:effectLst/>
                <a:latin typeface="source-serif-pro"/>
              </a:rPr>
              <a:t>: Train each selected model on the training dataset.</a:t>
            </a:r>
          </a:p>
          <a:p>
            <a:pPr algn="l">
              <a:buFont typeface="+mj-lt"/>
              <a:buAutoNum type="arabicPeriod"/>
            </a:pPr>
            <a:r>
              <a:rPr lang="en-US" altLang="zh-CN" b="1" i="0" u="none" strike="noStrike">
                <a:solidFill>
                  <a:srgbClr val="242424"/>
                </a:solidFill>
                <a:effectLst/>
                <a:latin typeface="source-serif-pro"/>
              </a:rPr>
              <a:t>Evaluate Models: </a:t>
            </a:r>
            <a:r>
              <a:rPr lang="en-US" altLang="zh-CN" b="0" i="0" u="none" strike="noStrike">
                <a:solidFill>
                  <a:srgbClr val="242424"/>
                </a:solidFill>
                <a:effectLst/>
                <a:latin typeface="source-serif-pro"/>
              </a:rPr>
              <a:t>for time series model: M-S-E and </a:t>
            </a:r>
            <a:r>
              <a:rPr lang="en-US" altLang="zh-CN" b="0" err="1">
                <a:solidFill>
                  <a:srgbClr val="DCDCAA"/>
                </a:solidFill>
                <a:effectLst/>
                <a:latin typeface="Menlo" panose="020B0609030804020204" pitchFamily="49" charset="0"/>
              </a:rPr>
              <a:t>mean_absolute_error,and</a:t>
            </a:r>
            <a:r>
              <a:rPr lang="en-US" altLang="zh-CN" b="0">
                <a:solidFill>
                  <a:srgbClr val="DCDCAA"/>
                </a:solidFill>
                <a:effectLst/>
                <a:latin typeface="Menlo" panose="020B0609030804020204" pitchFamily="49" charset="0"/>
              </a:rPr>
              <a:t> loss function</a:t>
            </a:r>
            <a:endParaRPr lang="en-US" altLang="zh-CN" b="0" i="0" u="none" strike="noStrike">
              <a:solidFill>
                <a:srgbClr val="242424"/>
              </a:solidFill>
              <a:effectLst/>
              <a:latin typeface="source-serif-pro"/>
            </a:endParaRPr>
          </a:p>
          <a:p>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31</a:t>
            </a:fld>
            <a:endParaRPr lang="en-US"/>
          </a:p>
        </p:txBody>
      </p:sp>
    </p:spTree>
    <p:extLst>
      <p:ext uri="{BB962C8B-B14F-4D97-AF65-F5344CB8AC3E}">
        <p14:creationId xmlns:p14="http://schemas.microsoft.com/office/powerpoint/2010/main" val="924831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strike="noStrike">
                <a:solidFill>
                  <a:srgbClr val="242424"/>
                </a:solidFill>
                <a:effectLst/>
                <a:latin typeface="source-serif-pro"/>
              </a:rPr>
              <a:t>The Receiver Operating Characteristic (ROC) curve and the Area Under the Curve (AUC) are present model’s performance. The ROC curve plots the True Positive Rate (sensitivity) against the False Positive Rate (1-specificity) at various threshold levels, and the AUC measures the area under the ROC curve. A model with an AUC of 1.0 is perfect, while a model with an AUC of 0.5 is no better than random guessing.</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39</a:t>
            </a:fld>
            <a:endParaRPr lang="en-US"/>
          </a:p>
        </p:txBody>
      </p:sp>
    </p:spTree>
    <p:extLst>
      <p:ext uri="{BB962C8B-B14F-4D97-AF65-F5344CB8AC3E}">
        <p14:creationId xmlns:p14="http://schemas.microsoft.com/office/powerpoint/2010/main" val="2412822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We cannot simply tell patients that there healthy just to avoid giving them psychological(</a:t>
            </a:r>
            <a:r>
              <a:rPr kumimoji="1" lang="zh-CN" altLang="en-US"/>
              <a:t>赛）</a:t>
            </a:r>
            <a:r>
              <a:rPr kumimoji="1" lang="en-US" altLang="zh-CN"/>
              <a:t>stress</a:t>
            </a:r>
          </a:p>
          <a:p>
            <a:r>
              <a:rPr kumimoji="1" lang="en-US" altLang="zh-CN"/>
              <a:t>So need to see f1</a:t>
            </a:r>
          </a:p>
          <a:p>
            <a:r>
              <a:rPr kumimoji="1" lang="en-US" altLang="zh-CN"/>
              <a:t>So, in conclusion, it is the most balanced model among all of them</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40</a:t>
            </a:fld>
            <a:endParaRPr lang="en-US"/>
          </a:p>
        </p:txBody>
      </p:sp>
    </p:spTree>
    <p:extLst>
      <p:ext uri="{BB962C8B-B14F-4D97-AF65-F5344CB8AC3E}">
        <p14:creationId xmlns:p14="http://schemas.microsoft.com/office/powerpoint/2010/main" val="360047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43</a:t>
            </a:fld>
            <a:endParaRPr lang="en-US"/>
          </a:p>
        </p:txBody>
      </p:sp>
    </p:spTree>
    <p:extLst>
      <p:ext uri="{BB962C8B-B14F-4D97-AF65-F5344CB8AC3E}">
        <p14:creationId xmlns:p14="http://schemas.microsoft.com/office/powerpoint/2010/main" val="992284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Unfortunately, the prediction result of the ARIMA model is a straight line, and it cannot be predicted well on the training set.</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44</a:t>
            </a:fld>
            <a:endParaRPr lang="en-US"/>
          </a:p>
        </p:txBody>
      </p:sp>
    </p:spTree>
    <p:extLst>
      <p:ext uri="{BB962C8B-B14F-4D97-AF65-F5344CB8AC3E}">
        <p14:creationId xmlns:p14="http://schemas.microsoft.com/office/powerpoint/2010/main" val="1595065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DengXian" panose="02010600030101010101" pitchFamily="2" charset="-122"/>
                <a:cs typeface="Times New Roman" panose="02020603050405020304" pitchFamily="18" charset="0"/>
              </a:rPr>
              <a:t>the prediction line has more details than the previous ARIMA model, and the prediction line is closer to the original data, </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45</a:t>
            </a:fld>
            <a:endParaRPr lang="en-US"/>
          </a:p>
        </p:txBody>
      </p:sp>
    </p:spTree>
    <p:extLst>
      <p:ext uri="{BB962C8B-B14F-4D97-AF65-F5344CB8AC3E}">
        <p14:creationId xmlns:p14="http://schemas.microsoft.com/office/powerpoint/2010/main" val="3049951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肯</a:t>
            </a:r>
            <a:r>
              <a:rPr kumimoji="1" lang="en-US" altLang="zh-CN" err="1"/>
              <a:t>verG</a:t>
            </a:r>
            <a:r>
              <a:rPr kumimoji="1" lang="zh-CN" altLang="en-US"/>
              <a:t>紧</a:t>
            </a:r>
          </a:p>
        </p:txBody>
      </p:sp>
      <p:sp>
        <p:nvSpPr>
          <p:cNvPr id="4" name="灯片编号占位符 3"/>
          <p:cNvSpPr>
            <a:spLocks noGrp="1"/>
          </p:cNvSpPr>
          <p:nvPr>
            <p:ph type="sldNum" sz="quarter" idx="5"/>
          </p:nvPr>
        </p:nvSpPr>
        <p:spPr/>
        <p:txBody>
          <a:bodyPr/>
          <a:lstStyle/>
          <a:p>
            <a:fld id="{35603A05-2466-4EC3-A70E-F560735C833B}" type="slidenum">
              <a:rPr lang="en-US" smtClean="0"/>
              <a:t>46</a:t>
            </a:fld>
            <a:endParaRPr lang="en-US"/>
          </a:p>
        </p:txBody>
      </p:sp>
    </p:spTree>
    <p:extLst>
      <p:ext uri="{BB962C8B-B14F-4D97-AF65-F5344CB8AC3E}">
        <p14:creationId xmlns:p14="http://schemas.microsoft.com/office/powerpoint/2010/main" val="2015910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Because the previous forecast data is still in the historical data, there is no new data</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47</a:t>
            </a:fld>
            <a:endParaRPr lang="en-US"/>
          </a:p>
        </p:txBody>
      </p:sp>
    </p:spTree>
    <p:extLst>
      <p:ext uri="{BB962C8B-B14F-4D97-AF65-F5344CB8AC3E}">
        <p14:creationId xmlns:p14="http://schemas.microsoft.com/office/powerpoint/2010/main" val="2283480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49</a:t>
            </a:fld>
            <a:endParaRPr lang="en-US"/>
          </a:p>
        </p:txBody>
      </p:sp>
    </p:spTree>
    <p:extLst>
      <p:ext uri="{BB962C8B-B14F-4D97-AF65-F5344CB8AC3E}">
        <p14:creationId xmlns:p14="http://schemas.microsoft.com/office/powerpoint/2010/main" val="184576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u="none" strike="noStrike">
                <a:solidFill>
                  <a:srgbClr val="242424"/>
                </a:solidFill>
                <a:effectLst/>
                <a:latin typeface="source-serif-pro"/>
              </a:rPr>
              <a:t>The dataset consists of the following columns:...........</a:t>
            </a:r>
          </a:p>
          <a:p>
            <a:pPr algn="l"/>
            <a:endParaRPr lang="en-US" altLang="zh-CN" b="0" i="0" u="none" strike="noStrike">
              <a:solidFill>
                <a:srgbClr val="242424"/>
              </a:solidFill>
              <a:effectLst/>
              <a:latin typeface="source-serif-pro"/>
            </a:endParaRPr>
          </a:p>
          <a:p>
            <a:pPr algn="l"/>
            <a:r>
              <a:rPr lang="en-US" altLang="zh-CN" b="1" i="0" u="none" strike="noStrike">
                <a:solidFill>
                  <a:srgbClr val="242424"/>
                </a:solidFill>
                <a:effectLst/>
                <a:latin typeface="source-serif-pro"/>
              </a:rPr>
              <a:t>Outcome</a:t>
            </a:r>
            <a:r>
              <a:rPr lang="en-US" altLang="zh-CN" b="0" i="0" u="none" strike="noStrike">
                <a:solidFill>
                  <a:srgbClr val="242424"/>
                </a:solidFill>
                <a:effectLst/>
                <a:latin typeface="source-serif-pro"/>
              </a:rPr>
              <a:t>: Class variable (0 or 1) where 1 denotes that the patient has diabetes</a:t>
            </a:r>
          </a:p>
          <a:p>
            <a:pPr algn="l"/>
            <a:r>
              <a:rPr lang="en-US" altLang="zh-CN" b="0" i="0" u="none" strike="noStrike">
                <a:solidFill>
                  <a:srgbClr val="242424"/>
                </a:solidFill>
                <a:effectLst/>
                <a:latin typeface="source-serif-pro"/>
              </a:rPr>
              <a:t>Next, let’s explore some summary statistics and check for any missing or unusual values in the dataset.</a:t>
            </a:r>
          </a:p>
        </p:txBody>
      </p:sp>
      <p:sp>
        <p:nvSpPr>
          <p:cNvPr id="4" name="灯片编号占位符 3"/>
          <p:cNvSpPr>
            <a:spLocks noGrp="1"/>
          </p:cNvSpPr>
          <p:nvPr>
            <p:ph type="sldNum" sz="quarter" idx="5"/>
          </p:nvPr>
        </p:nvSpPr>
        <p:spPr/>
        <p:txBody>
          <a:bodyPr/>
          <a:lstStyle/>
          <a:p>
            <a:fld id="{35603A05-2466-4EC3-A70E-F560735C833B}" type="slidenum">
              <a:rPr lang="en-US" smtClean="0"/>
              <a:t>10</a:t>
            </a:fld>
            <a:endParaRPr lang="en-US"/>
          </a:p>
        </p:txBody>
      </p:sp>
    </p:spTree>
    <p:extLst>
      <p:ext uri="{BB962C8B-B14F-4D97-AF65-F5344CB8AC3E}">
        <p14:creationId xmlns:p14="http://schemas.microsoft.com/office/powerpoint/2010/main" val="2800004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u="none" strike="noStrike">
                <a:solidFill>
                  <a:srgbClr val="242424"/>
                </a:solidFill>
                <a:effectLst/>
                <a:latin typeface="source-serif-pro"/>
              </a:rPr>
              <a:t>The summary statistics provide the following insights:</a:t>
            </a:r>
          </a:p>
          <a:p>
            <a:pPr algn="l">
              <a:buFont typeface="Arial" panose="020B0604020202020204" pitchFamily="34" charset="0"/>
              <a:buChar char="•"/>
            </a:pPr>
            <a:endParaRPr lang="en-US" altLang="zh-CN" b="0" i="0" u="none" strike="noStrike">
              <a:solidFill>
                <a:srgbClr val="242424"/>
              </a:solidFill>
              <a:effectLst/>
              <a:latin typeface="source-serif-pro"/>
            </a:endParaRPr>
          </a:p>
          <a:p>
            <a:pPr algn="l">
              <a:buFont typeface="Arial" panose="020B0604020202020204" pitchFamily="34" charset="0"/>
              <a:buChar char="•"/>
            </a:pPr>
            <a:r>
              <a:rPr lang="en-US" altLang="zh-CN" b="0" i="0" u="none" strike="noStrike">
                <a:solidFill>
                  <a:srgbClr val="242424"/>
                </a:solidFill>
                <a:effectLst/>
                <a:latin typeface="source-serif-pro"/>
              </a:rPr>
              <a:t>Some columns like Glucose, </a:t>
            </a:r>
            <a:r>
              <a:rPr lang="en-US" altLang="zh-CN" b="0" i="0" u="none" strike="noStrike" err="1">
                <a:solidFill>
                  <a:srgbClr val="242424"/>
                </a:solidFill>
                <a:effectLst/>
                <a:latin typeface="source-serif-pro"/>
              </a:rPr>
              <a:t>BloodPressure</a:t>
            </a:r>
            <a:r>
              <a:rPr lang="en-US" altLang="zh-CN" b="0" i="0" u="none" strike="noStrike">
                <a:solidFill>
                  <a:srgbClr val="242424"/>
                </a:solidFill>
                <a:effectLst/>
                <a:latin typeface="source-serif-pro"/>
              </a:rPr>
              <a:t>, </a:t>
            </a:r>
            <a:r>
              <a:rPr lang="en-US" altLang="zh-CN" b="0" i="0" u="none" strike="noStrike" err="1">
                <a:solidFill>
                  <a:srgbClr val="242424"/>
                </a:solidFill>
                <a:effectLst/>
                <a:latin typeface="source-serif-pro"/>
              </a:rPr>
              <a:t>SkinThickness</a:t>
            </a:r>
            <a:r>
              <a:rPr lang="en-US" altLang="zh-CN" b="0" i="0" u="none" strike="noStrike">
                <a:solidFill>
                  <a:srgbClr val="242424"/>
                </a:solidFill>
                <a:effectLst/>
                <a:latin typeface="source-serif-pro"/>
              </a:rPr>
              <a:t>, Insulin, and BMI have a minimum value of 0, which is not practical and indicates that these might be missing or incorrect entries.</a:t>
            </a:r>
          </a:p>
          <a:p>
            <a:pPr algn="l">
              <a:buFont typeface="Arial" panose="020B0604020202020204" pitchFamily="34" charset="0"/>
              <a:buChar char="•"/>
            </a:pPr>
            <a:r>
              <a:rPr lang="en-US" altLang="zh-CN" b="0" i="0" u="none" strike="noStrike">
                <a:solidFill>
                  <a:srgbClr val="242424"/>
                </a:solidFill>
                <a:effectLst/>
                <a:latin typeface="source-serif-pro"/>
              </a:rPr>
              <a:t>The features have different scales, indicating that scaling might be necessary during the data preparation phase.</a:t>
            </a:r>
          </a:p>
          <a:p>
            <a:pPr algn="l">
              <a:buFont typeface="Arial" panose="020B0604020202020204" pitchFamily="34" charset="0"/>
              <a:buChar char="•"/>
            </a:pPr>
            <a:endParaRPr lang="en-US" altLang="zh-CN" b="0" i="0" u="none" strike="noStrike">
              <a:solidFill>
                <a:srgbClr val="242424"/>
              </a:solidFill>
              <a:effectLst/>
              <a:latin typeface="source-serif-pro"/>
            </a:endParaRPr>
          </a:p>
          <a:p>
            <a:pPr algn="l"/>
            <a:r>
              <a:rPr lang="en-US" altLang="zh-CN" b="0" i="0" u="none" strike="noStrike">
                <a:solidFill>
                  <a:srgbClr val="242424"/>
                </a:solidFill>
                <a:effectLst/>
                <a:latin typeface="source-serif-pro"/>
              </a:rPr>
              <a:t>Next, let’s visualize the distribution of the features and the target variable to gain more insights into the data.</a:t>
            </a:r>
          </a:p>
          <a:p>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11</a:t>
            </a:fld>
            <a:endParaRPr lang="en-US"/>
          </a:p>
        </p:txBody>
      </p:sp>
    </p:spTree>
    <p:extLst>
      <p:ext uri="{BB962C8B-B14F-4D97-AF65-F5344CB8AC3E}">
        <p14:creationId xmlns:p14="http://schemas.microsoft.com/office/powerpoint/2010/main" val="110726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u="none" strike="noStrike">
                <a:solidFill>
                  <a:srgbClr val="242424"/>
                </a:solidFill>
                <a:effectLst/>
                <a:latin typeface="source-serif-pro"/>
              </a:rPr>
              <a:t>give us several insights:</a:t>
            </a:r>
          </a:p>
          <a:p>
            <a:pPr algn="l">
              <a:buFont typeface="+mj-lt"/>
              <a:buAutoNum type="arabicPeriod"/>
            </a:pPr>
            <a:r>
              <a:rPr lang="en-US" altLang="zh-CN" b="1" i="0" u="none" strike="noStrike">
                <a:solidFill>
                  <a:srgbClr val="242424"/>
                </a:solidFill>
                <a:effectLst/>
                <a:latin typeface="source-serif-pro"/>
              </a:rPr>
              <a:t>Pregnancies</a:t>
            </a:r>
            <a:r>
              <a:rPr lang="en-US" altLang="zh-CN" b="0" i="0" u="none" strike="noStrike">
                <a:solidFill>
                  <a:srgbClr val="242424"/>
                </a:solidFill>
                <a:effectLst/>
                <a:latin typeface="source-serif-pro"/>
              </a:rPr>
              <a:t>: Most women in the dataset have less than 5 pregnancies, with the number decreasing as the number of pregnancies increases.</a:t>
            </a:r>
          </a:p>
          <a:p>
            <a:pPr algn="l">
              <a:buFont typeface="+mj-lt"/>
              <a:buAutoNum type="arabicPeriod"/>
            </a:pPr>
            <a:r>
              <a:rPr lang="en-US" altLang="zh-CN" b="1" i="0" u="none" strike="noStrike">
                <a:solidFill>
                  <a:srgbClr val="242424"/>
                </a:solidFill>
                <a:effectLst/>
                <a:latin typeface="source-serif-pro"/>
              </a:rPr>
              <a:t>Glucose</a:t>
            </a:r>
            <a:r>
              <a:rPr lang="en-US" altLang="zh-CN" b="0" i="0" u="none" strike="noStrike">
                <a:solidFill>
                  <a:srgbClr val="242424"/>
                </a:solidFill>
                <a:effectLst/>
                <a:latin typeface="source-serif-pro"/>
              </a:rPr>
              <a:t>: There is a spike at 0, which is not a practical value and indicates missing or incorrect entries. The distribution is somewhat right-skewed, with most values centered around 100–140.</a:t>
            </a:r>
          </a:p>
          <a:p>
            <a:pPr algn="l">
              <a:buFont typeface="+mj-lt"/>
              <a:buAutoNum type="arabicPeriod"/>
            </a:pPr>
            <a:r>
              <a:rPr lang="en-US" altLang="zh-CN" b="1" i="0" u="none" strike="noStrike" err="1">
                <a:solidFill>
                  <a:srgbClr val="242424"/>
                </a:solidFill>
                <a:effectLst/>
                <a:latin typeface="source-serif-pro"/>
              </a:rPr>
              <a:t>BloodPressure</a:t>
            </a:r>
            <a:r>
              <a:rPr lang="en-US" altLang="zh-CN" b="0" i="0" u="none" strike="noStrike">
                <a:solidFill>
                  <a:srgbClr val="242424"/>
                </a:solidFill>
                <a:effectLst/>
                <a:latin typeface="source-serif-pro"/>
              </a:rPr>
              <a:t>: There is a spike at 0, indicating missing or incorrect entries. The distribution is approximately normal, centered around 70.</a:t>
            </a:r>
          </a:p>
          <a:p>
            <a:pPr algn="l">
              <a:buFont typeface="+mj-lt"/>
              <a:buAutoNum type="arabicPeriod"/>
            </a:pPr>
            <a:r>
              <a:rPr lang="en-US" altLang="zh-CN" b="1" i="0" u="none" strike="noStrike" err="1">
                <a:solidFill>
                  <a:srgbClr val="242424"/>
                </a:solidFill>
                <a:effectLst/>
                <a:latin typeface="source-serif-pro"/>
              </a:rPr>
              <a:t>SkinThickness</a:t>
            </a:r>
            <a:r>
              <a:rPr lang="en-US" altLang="zh-CN" b="0" i="0" u="none" strike="noStrike">
                <a:solidFill>
                  <a:srgbClr val="242424"/>
                </a:solidFill>
                <a:effectLst/>
                <a:latin typeface="source-serif-pro"/>
              </a:rPr>
              <a:t>: A significant number of entries are 0, indicating missing values. The distribution of non-zero values is right-skewed.</a:t>
            </a:r>
          </a:p>
          <a:p>
            <a:pPr algn="l">
              <a:buFont typeface="+mj-lt"/>
              <a:buAutoNum type="arabicPeriod"/>
            </a:pPr>
            <a:r>
              <a:rPr lang="en-US" altLang="zh-CN" b="1" i="0" u="none" strike="noStrike">
                <a:solidFill>
                  <a:srgbClr val="242424"/>
                </a:solidFill>
                <a:effectLst/>
                <a:latin typeface="source-serif-pro"/>
              </a:rPr>
              <a:t>Insulin</a:t>
            </a:r>
            <a:r>
              <a:rPr lang="en-US" altLang="zh-CN" b="0" i="0" u="none" strike="noStrike">
                <a:solidFill>
                  <a:srgbClr val="242424"/>
                </a:solidFill>
                <a:effectLst/>
                <a:latin typeface="source-serif-pro"/>
              </a:rPr>
              <a:t>: A large number of entries are 0, indicating missing values. The distribution of non-zero values is highly right-skewed.</a:t>
            </a:r>
          </a:p>
          <a:p>
            <a:pPr algn="l">
              <a:buFont typeface="+mj-lt"/>
              <a:buAutoNum type="arabicPeriod"/>
            </a:pPr>
            <a:r>
              <a:rPr lang="en-US" altLang="zh-CN" b="1" i="0" u="none" strike="noStrike">
                <a:solidFill>
                  <a:srgbClr val="242424"/>
                </a:solidFill>
                <a:effectLst/>
                <a:latin typeface="source-serif-pro"/>
              </a:rPr>
              <a:t>BMI</a:t>
            </a:r>
            <a:r>
              <a:rPr lang="en-US" altLang="zh-CN" b="0" i="0" u="none" strike="noStrike">
                <a:solidFill>
                  <a:srgbClr val="242424"/>
                </a:solidFill>
                <a:effectLst/>
                <a:latin typeface="source-serif-pro"/>
              </a:rPr>
              <a:t>: There is a spike at 0, indicating missing or incorrect entries. The distribution of non-zero values is somewhat right-skewed, centered around 30.</a:t>
            </a:r>
          </a:p>
          <a:p>
            <a:pPr algn="l">
              <a:buFont typeface="+mj-lt"/>
              <a:buAutoNum type="arabicPeriod"/>
            </a:pPr>
            <a:r>
              <a:rPr lang="en-US" altLang="zh-CN" b="1" i="0" u="none" strike="noStrike" err="1">
                <a:solidFill>
                  <a:srgbClr val="242424"/>
                </a:solidFill>
                <a:effectLst/>
                <a:latin typeface="source-serif-pro"/>
              </a:rPr>
              <a:t>DiabetesPedigreeFunction</a:t>
            </a:r>
            <a:r>
              <a:rPr lang="en-US" altLang="zh-CN" b="0" i="0" u="none" strike="noStrike">
                <a:solidFill>
                  <a:srgbClr val="242424"/>
                </a:solidFill>
                <a:effectLst/>
                <a:latin typeface="source-serif-pro"/>
              </a:rPr>
              <a:t>: The distribution is right-skewed, with most values below 1.</a:t>
            </a:r>
          </a:p>
          <a:p>
            <a:pPr algn="l">
              <a:buFont typeface="+mj-lt"/>
              <a:buAutoNum type="arabicPeriod"/>
            </a:pPr>
            <a:r>
              <a:rPr lang="en-US" altLang="zh-CN" b="1" i="0" u="none" strike="noStrike">
                <a:solidFill>
                  <a:srgbClr val="242424"/>
                </a:solidFill>
                <a:effectLst/>
                <a:latin typeface="source-serif-pro"/>
              </a:rPr>
              <a:t>Age</a:t>
            </a:r>
            <a:r>
              <a:rPr lang="en-US" altLang="zh-CN" b="0" i="0" u="none" strike="noStrike">
                <a:solidFill>
                  <a:srgbClr val="242424"/>
                </a:solidFill>
                <a:effectLst/>
                <a:latin typeface="source-serif-pro"/>
              </a:rPr>
              <a:t>: The majority of the patients are below 40 years old, with the distribution being right-skewed.</a:t>
            </a:r>
          </a:p>
          <a:p>
            <a:endParaRPr kumimoji="1" lang="en-US" altLang="zh-CN"/>
          </a:p>
          <a:p>
            <a:r>
              <a:rPr kumimoji="1" lang="en-US" altLang="zh-CN"/>
              <a:t>A balanced the dataset can help the model better learn patterns of the minority classes. </a:t>
            </a:r>
          </a:p>
          <a:p>
            <a:r>
              <a:rPr kumimoji="1" lang="en-US" altLang="zh-CN"/>
              <a:t>In this example, 35% of the patients are diabetic and 65% are healthy. Although the data is not completely balanced, it is relatively not extreme. 35% of the patients with diabetes can still allow the model to learn enough patterns, especially when the amount of data is large.</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12</a:t>
            </a:fld>
            <a:endParaRPr lang="en-US"/>
          </a:p>
        </p:txBody>
      </p:sp>
    </p:spTree>
    <p:extLst>
      <p:ext uri="{BB962C8B-B14F-4D97-AF65-F5344CB8AC3E}">
        <p14:creationId xmlns:p14="http://schemas.microsoft.com/office/powerpoint/2010/main" val="3329363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endParaRPr lang="zh-CN" altLang="en-US"/>
          </a:p>
          <a:p>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13</a:t>
            </a:fld>
            <a:endParaRPr lang="en-US"/>
          </a:p>
        </p:txBody>
      </p:sp>
    </p:spTree>
    <p:extLst>
      <p:ext uri="{BB962C8B-B14F-4D97-AF65-F5344CB8AC3E}">
        <p14:creationId xmlns:p14="http://schemas.microsoft.com/office/powerpoint/2010/main" val="4115180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a:effectLst/>
                <a:latin typeface="DengXian" panose="02010600030101010101" pitchFamily="2" charset="-122"/>
                <a:ea typeface="DengXian" panose="02010600030101010101" pitchFamily="2" charset="-122"/>
                <a:cs typeface="Times New Roman" panose="02020603050405020304" pitchFamily="18" charset="0"/>
              </a:rPr>
              <a:t>It contains blood glucose measurements and insulin dosage records from 70 diabetic patients between 1989 and 1999.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a:effectLst/>
                <a:latin typeface="DengXian" panose="02010600030101010101" pitchFamily="2" charset="-122"/>
                <a:ea typeface="DengXian" panose="02010600030101010101" pitchFamily="2" charset="-122"/>
                <a:cs typeface="Times New Roman" panose="02020603050405020304" pitchFamily="18" charset="0"/>
              </a:rPr>
              <a:t>Since the original data contains various pieces of information mixed together and difficult to separate, it needs to be processed before data analysis.</a:t>
            </a:r>
            <a:endParaRPr lang="zh-CN" altLang="zh-CN" sz="1800" kern="100">
              <a:effectLst/>
              <a:latin typeface="DengXian" panose="02010600030101010101" pitchFamily="2" charset="-122"/>
              <a:ea typeface="DengXian" panose="02010600030101010101" pitchFamily="2" charset="-122"/>
              <a:cs typeface="Times New Roman" panose="02020603050405020304" pitchFamily="18" charset="0"/>
            </a:endParaRPr>
          </a:p>
          <a:p>
            <a:r>
              <a:rPr kumimoji="1" lang="en-US" altLang="zh-CN"/>
              <a:t>These are the records of two patients.</a:t>
            </a:r>
          </a:p>
        </p:txBody>
      </p:sp>
      <p:sp>
        <p:nvSpPr>
          <p:cNvPr id="4" name="灯片编号占位符 3"/>
          <p:cNvSpPr>
            <a:spLocks noGrp="1"/>
          </p:cNvSpPr>
          <p:nvPr>
            <p:ph type="sldNum" sz="quarter" idx="5"/>
          </p:nvPr>
        </p:nvSpPr>
        <p:spPr/>
        <p:txBody>
          <a:bodyPr/>
          <a:lstStyle/>
          <a:p>
            <a:fld id="{35603A05-2466-4EC3-A70E-F560735C833B}" type="slidenum">
              <a:rPr lang="en-US" smtClean="0"/>
              <a:t>14</a:t>
            </a:fld>
            <a:endParaRPr lang="en-US"/>
          </a:p>
        </p:txBody>
      </p:sp>
    </p:spTree>
    <p:extLst>
      <p:ext uri="{BB962C8B-B14F-4D97-AF65-F5344CB8AC3E}">
        <p14:creationId xmlns:p14="http://schemas.microsoft.com/office/powerpoint/2010/main" val="2241156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But our input only considers blood sugar value</a:t>
            </a:r>
            <a:r>
              <a:rPr kumimoji="1" lang="zh-CN" altLang="en-US"/>
              <a:t>，</a:t>
            </a:r>
            <a:r>
              <a:rPr kumimoji="1" lang="en-US" altLang="zh-CN"/>
              <a:t>so the insulin table obtained is only used as a data analysis</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15</a:t>
            </a:fld>
            <a:endParaRPr lang="en-US"/>
          </a:p>
        </p:txBody>
      </p:sp>
    </p:spTree>
    <p:extLst>
      <p:ext uri="{BB962C8B-B14F-4D97-AF65-F5344CB8AC3E}">
        <p14:creationId xmlns:p14="http://schemas.microsoft.com/office/powerpoint/2010/main" val="2377486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It is known that this patient regularly injects insulin</a:t>
            </a:r>
            <a:endParaRPr kumimoji="1" lang="zh-CN" altLang="en-US"/>
          </a:p>
        </p:txBody>
      </p:sp>
      <p:sp>
        <p:nvSpPr>
          <p:cNvPr id="4" name="灯片编号占位符 3"/>
          <p:cNvSpPr>
            <a:spLocks noGrp="1"/>
          </p:cNvSpPr>
          <p:nvPr>
            <p:ph type="sldNum" sz="quarter" idx="5"/>
          </p:nvPr>
        </p:nvSpPr>
        <p:spPr/>
        <p:txBody>
          <a:bodyPr/>
          <a:lstStyle/>
          <a:p>
            <a:fld id="{35603A05-2466-4EC3-A70E-F560735C833B}" type="slidenum">
              <a:rPr lang="en-US" smtClean="0"/>
              <a:t>16</a:t>
            </a:fld>
            <a:endParaRPr lang="en-US"/>
          </a:p>
        </p:txBody>
      </p:sp>
    </p:spTree>
    <p:extLst>
      <p:ext uri="{BB962C8B-B14F-4D97-AF65-F5344CB8AC3E}">
        <p14:creationId xmlns:p14="http://schemas.microsoft.com/office/powerpoint/2010/main" val="3638218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12/3/2024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48A87A34-81AB-432B-8DAE-1953F412C126}" type="datetimeFigureOut">
              <a:rPr lang="en-US" dirty="0"/>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12/3/2024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12/3/2024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archive.ics.uci.edu/dataset/34/diabetes" TargetMode="Externa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5" name="Picture 94">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7" name="Straight Connector 96">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01" name="Rectangle 100">
            <a:extLst>
              <a:ext uri="{FF2B5EF4-FFF2-40B4-BE49-F238E27FC236}">
                <a16:creationId xmlns:a16="http://schemas.microsoft.com/office/drawing/2014/main" id="{02D1490F-EAD1-4EE3-A72D-F1CE28085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0"/>
            <a:ext cx="12194875" cy="261181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4408DADC-1863-4AE5-AB54-B9A6B31CB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5988" y="2081620"/>
            <a:ext cx="958199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文本框 3">
            <a:extLst>
              <a:ext uri="{FF2B5EF4-FFF2-40B4-BE49-F238E27FC236}">
                <a16:creationId xmlns:a16="http://schemas.microsoft.com/office/drawing/2014/main" id="{30A946B1-ADAC-D7F8-C688-FD625369EB5F}"/>
              </a:ext>
            </a:extLst>
          </p:cNvPr>
          <p:cNvSpPr txBox="1"/>
          <p:nvPr/>
        </p:nvSpPr>
        <p:spPr>
          <a:xfrm>
            <a:off x="1451579" y="607279"/>
            <a:ext cx="9603275" cy="2003476"/>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altLang="zh-CN" sz="3200" b="0" i="0" kern="1200" cap="all">
                <a:solidFill>
                  <a:srgbClr val="FFFFFF"/>
                </a:solidFill>
                <a:effectLst/>
                <a:latin typeface="Times New Roman" panose="02020603050405020304" pitchFamily="18" charset="0"/>
                <a:ea typeface="+mj-ea"/>
                <a:cs typeface="Times New Roman" panose="02020603050405020304" pitchFamily="18" charset="0"/>
              </a:rPr>
              <a:t>Medical Data Analysis for Diabetes Risk Prediction and Health Management</a:t>
            </a:r>
            <a:endParaRPr kumimoji="1" lang="en-US" altLang="zh-CN" sz="3200" b="0" i="0" kern="1200" cap="all">
              <a:solidFill>
                <a:srgbClr val="FFFFFF"/>
              </a:solidFill>
              <a:effectLst/>
              <a:latin typeface="Times New Roman" panose="02020603050405020304" pitchFamily="18" charset="0"/>
              <a:ea typeface="+mj-ea"/>
              <a:cs typeface="Times New Roman" panose="02020603050405020304" pitchFamily="18" charset="0"/>
            </a:endParaRPr>
          </a:p>
        </p:txBody>
      </p:sp>
      <p:sp useBgFill="1">
        <p:nvSpPr>
          <p:cNvPr id="105" name="Rectangle 104">
            <a:extLst>
              <a:ext uri="{FF2B5EF4-FFF2-40B4-BE49-F238E27FC236}">
                <a16:creationId xmlns:a16="http://schemas.microsoft.com/office/drawing/2014/main" id="{CDC7048F-99B8-417C-A702-1314F89B1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2611819"/>
            <a:ext cx="12194875" cy="424618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025A2367-F3BA-BC9F-DC37-E0BF5E2F5591}"/>
              </a:ext>
            </a:extLst>
          </p:cNvPr>
          <p:cNvSpPr txBox="1"/>
          <p:nvPr/>
        </p:nvSpPr>
        <p:spPr>
          <a:xfrm>
            <a:off x="1451580" y="2837039"/>
            <a:ext cx="9436404" cy="3215530"/>
          </a:xfrm>
          <a:prstGeom prst="rect">
            <a:avLst/>
          </a:prstGeom>
        </p:spPr>
        <p:txBody>
          <a:bodyPr vert="horz" lIns="91440" tIns="45720" rIns="91440" bIns="45720" rtlCol="0" anchor="t">
            <a:normAutofit/>
          </a:bodyPr>
          <a:lstStyle/>
          <a:p>
            <a:pPr indent="-228600" defTabSz="914400">
              <a:lnSpc>
                <a:spcPct val="120000"/>
              </a:lnSpc>
              <a:spcBef>
                <a:spcPts val="1000"/>
              </a:spcBef>
              <a:buClr>
                <a:schemeClr val="accent1"/>
              </a:buClr>
              <a:buSzPct val="100000"/>
              <a:buFont typeface="Arial" panose="020B0604020202020204" pitchFamily="34" charset="0"/>
              <a:buChar char="•"/>
            </a:pPr>
            <a:r>
              <a:rPr kumimoji="1" lang="en-US" altLang="zh-CN" cap="all">
                <a:latin typeface="Times New Roman" panose="02020603050405020304" pitchFamily="18" charset="0"/>
                <a:cs typeface="Times New Roman" panose="02020603050405020304" pitchFamily="18" charset="0"/>
              </a:rPr>
              <a:t>Rui Wang </a:t>
            </a:r>
          </a:p>
          <a:p>
            <a:pPr indent="-228600" defTabSz="914400">
              <a:lnSpc>
                <a:spcPct val="120000"/>
              </a:lnSpc>
              <a:spcBef>
                <a:spcPts val="1000"/>
              </a:spcBef>
              <a:buClr>
                <a:schemeClr val="accent1"/>
              </a:buClr>
              <a:buSzPct val="100000"/>
              <a:buFont typeface="Arial" panose="020B0604020202020204" pitchFamily="34" charset="0"/>
              <a:buChar char="•"/>
            </a:pPr>
            <a:r>
              <a:rPr kumimoji="1" lang="en-US" altLang="zh-CN" cap="all">
                <a:latin typeface="Times New Roman" panose="02020603050405020304" pitchFamily="18" charset="0"/>
                <a:cs typeface="Times New Roman" panose="02020603050405020304" pitchFamily="18" charset="0"/>
              </a:rPr>
              <a:t>Raghunath Male</a:t>
            </a:r>
          </a:p>
          <a:p>
            <a:pPr indent="-228600" defTabSz="914400">
              <a:lnSpc>
                <a:spcPct val="120000"/>
              </a:lnSpc>
              <a:spcBef>
                <a:spcPts val="1000"/>
              </a:spcBef>
              <a:buClr>
                <a:schemeClr val="accent1"/>
              </a:buClr>
              <a:buSzPct val="100000"/>
              <a:buFont typeface="Arial" panose="020B0604020202020204" pitchFamily="34" charset="0"/>
              <a:buChar char="•"/>
            </a:pPr>
            <a:r>
              <a:rPr kumimoji="1" lang="en-US" altLang="zh-CN" cap="all">
                <a:latin typeface="Times New Roman" panose="02020603050405020304" pitchFamily="18" charset="0"/>
                <a:cs typeface="Times New Roman" panose="02020603050405020304" pitchFamily="18" charset="0"/>
              </a:rPr>
              <a:t>Niranjan Reddy Dumpa</a:t>
            </a:r>
          </a:p>
        </p:txBody>
      </p:sp>
    </p:spTree>
    <p:extLst>
      <p:ext uri="{BB962C8B-B14F-4D97-AF65-F5344CB8AC3E}">
        <p14:creationId xmlns:p14="http://schemas.microsoft.com/office/powerpoint/2010/main" val="3342769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6" name="Rectangle 16">
            <a:extLst>
              <a:ext uri="{FF2B5EF4-FFF2-40B4-BE49-F238E27FC236}">
                <a16:creationId xmlns:a16="http://schemas.microsoft.com/office/drawing/2014/main" id="{45C76AC0-BB6B-419E-A327-AFA297500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18">
            <a:extLst>
              <a:ext uri="{FF2B5EF4-FFF2-40B4-BE49-F238E27FC236}">
                <a16:creationId xmlns:a16="http://schemas.microsoft.com/office/drawing/2014/main" id="{B3E0B6A3-E197-43D6-82D5-7455DAB1A7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1847088"/>
            <a:ext cx="41587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8" name="Rectangle 20">
            <a:extLst>
              <a:ext uri="{FF2B5EF4-FFF2-40B4-BE49-F238E27FC236}">
                <a16:creationId xmlns:a16="http://schemas.microsoft.com/office/drawing/2014/main" id="{8B0E4246-09B8-46D7-A0D2-4D264863A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4" name="图片 3">
            <a:extLst>
              <a:ext uri="{FF2B5EF4-FFF2-40B4-BE49-F238E27FC236}">
                <a16:creationId xmlns:a16="http://schemas.microsoft.com/office/drawing/2014/main" id="{3A639E94-41BD-D901-3A53-5E106329BFDA}"/>
              </a:ext>
            </a:extLst>
          </p:cNvPr>
          <p:cNvPicPr>
            <a:picLocks noChangeAspect="1"/>
          </p:cNvPicPr>
          <p:nvPr/>
        </p:nvPicPr>
        <p:blipFill>
          <a:blip r:embed="rId3"/>
          <a:stretch>
            <a:fillRect/>
          </a:stretch>
        </p:blipFill>
        <p:spPr>
          <a:xfrm>
            <a:off x="-1" y="0"/>
            <a:ext cx="12191695" cy="3512076"/>
          </a:xfrm>
          <a:prstGeom prst="rect">
            <a:avLst/>
          </a:prstGeom>
        </p:spPr>
      </p:pic>
      <p:sp>
        <p:nvSpPr>
          <p:cNvPr id="3" name="内容占位符 2">
            <a:extLst>
              <a:ext uri="{FF2B5EF4-FFF2-40B4-BE49-F238E27FC236}">
                <a16:creationId xmlns:a16="http://schemas.microsoft.com/office/drawing/2014/main" id="{7D6A7BBE-A4FD-98AD-21EE-0F305756ABBD}"/>
              </a:ext>
            </a:extLst>
          </p:cNvPr>
          <p:cNvSpPr>
            <a:spLocks noGrp="1"/>
          </p:cNvSpPr>
          <p:nvPr>
            <p:ph idx="1"/>
          </p:nvPr>
        </p:nvSpPr>
        <p:spPr>
          <a:xfrm>
            <a:off x="4942756" y="3512077"/>
            <a:ext cx="7248938" cy="2820344"/>
          </a:xfrm>
        </p:spPr>
        <p:txBody>
          <a:bodyPr>
            <a:normAutofit/>
          </a:bodyPr>
          <a:lstStyle/>
          <a:p>
            <a:pPr algn="l">
              <a:buFont typeface="Arial" panose="020B0604020202020204" pitchFamily="34" charset="0"/>
              <a:buChar char="•"/>
            </a:pPr>
            <a:r>
              <a:rPr lang="en-US" altLang="zh-CN" b="0" i="0" u="none" strike="noStrike">
                <a:solidFill>
                  <a:srgbClr val="242424"/>
                </a:solidFill>
                <a:effectLst/>
                <a:latin typeface="source-serif-pro"/>
              </a:rPr>
              <a:t>The dataset contains 768 rows (patients) and 9 columns (features including the target variable).</a:t>
            </a:r>
          </a:p>
          <a:p>
            <a:pPr algn="l">
              <a:buFont typeface="Arial" panose="020B0604020202020204" pitchFamily="34" charset="0"/>
              <a:buChar char="•"/>
            </a:pPr>
            <a:r>
              <a:rPr lang="en-US" altLang="zh-CN" b="0" i="0" u="none" strike="noStrike">
                <a:solidFill>
                  <a:srgbClr val="242424"/>
                </a:solidFill>
                <a:effectLst/>
                <a:latin typeface="source-serif-pro"/>
              </a:rPr>
              <a:t>There are no missing values</a:t>
            </a:r>
          </a:p>
          <a:p>
            <a:pPr algn="l">
              <a:buFont typeface="Arial" panose="020B0604020202020204" pitchFamily="34" charset="0"/>
              <a:buChar char="•"/>
            </a:pPr>
            <a:r>
              <a:rPr lang="en-US" altLang="zh-CN" sz="2000" b="0" i="0" u="none" strike="noStrike">
                <a:solidFill>
                  <a:srgbClr val="242424"/>
                </a:solidFill>
                <a:effectLst/>
                <a:latin typeface="source-serif-pro"/>
              </a:rPr>
              <a:t>The target variable “Outcome” is binary</a:t>
            </a:r>
            <a:endParaRPr lang="en-US" altLang="zh-CN" b="0" i="0" u="none" strike="noStrike">
              <a:solidFill>
                <a:srgbClr val="242424"/>
              </a:solidFill>
              <a:effectLst/>
              <a:latin typeface="source-serif-pro"/>
            </a:endParaRPr>
          </a:p>
          <a:p>
            <a:endParaRPr kumimoji="1" lang="zh-CN" altLang="en-US"/>
          </a:p>
        </p:txBody>
      </p:sp>
      <p:pic>
        <p:nvPicPr>
          <p:cNvPr id="29" name="Picture 22">
            <a:extLst>
              <a:ext uri="{FF2B5EF4-FFF2-40B4-BE49-F238E27FC236}">
                <a16:creationId xmlns:a16="http://schemas.microsoft.com/office/drawing/2014/main" id="{F50C8D8D-B32F-4194-8321-164EC44275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5BD24D8B-8573-4260-B700-E860AD6D2A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CB1DAFA9-7764-395C-6BA7-2387D3CF71FE}"/>
              </a:ext>
            </a:extLst>
          </p:cNvPr>
          <p:cNvPicPr>
            <a:picLocks noChangeAspect="1"/>
          </p:cNvPicPr>
          <p:nvPr/>
        </p:nvPicPr>
        <p:blipFill>
          <a:blip r:embed="rId5"/>
          <a:stretch>
            <a:fillRect/>
          </a:stretch>
        </p:blipFill>
        <p:spPr>
          <a:xfrm>
            <a:off x="0" y="3429000"/>
            <a:ext cx="4942756" cy="3440430"/>
          </a:xfrm>
          <a:prstGeom prst="rect">
            <a:avLst/>
          </a:prstGeom>
        </p:spPr>
      </p:pic>
    </p:spTree>
    <p:extLst>
      <p:ext uri="{BB962C8B-B14F-4D97-AF65-F5344CB8AC3E}">
        <p14:creationId xmlns:p14="http://schemas.microsoft.com/office/powerpoint/2010/main" val="4053973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C76AC0-BB6B-419E-A327-AFA297500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3E0B6A3-E197-43D6-82D5-7455DAB1A7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1847088"/>
            <a:ext cx="41587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标题 1">
            <a:extLst>
              <a:ext uri="{FF2B5EF4-FFF2-40B4-BE49-F238E27FC236}">
                <a16:creationId xmlns:a16="http://schemas.microsoft.com/office/drawing/2014/main" id="{98DC854F-A838-38A8-1038-9B54EBACBBA1}"/>
              </a:ext>
            </a:extLst>
          </p:cNvPr>
          <p:cNvSpPr>
            <a:spLocks noGrp="1"/>
          </p:cNvSpPr>
          <p:nvPr>
            <p:ph type="title"/>
          </p:nvPr>
        </p:nvSpPr>
        <p:spPr>
          <a:xfrm>
            <a:off x="7665370" y="183896"/>
            <a:ext cx="4526630" cy="1490801"/>
          </a:xfrm>
        </p:spPr>
        <p:txBody>
          <a:bodyPr>
            <a:normAutofit/>
          </a:bodyPr>
          <a:lstStyle/>
          <a:p>
            <a:r>
              <a:rPr kumimoji="1" lang="en-US" altLang="zh-CN" cap="none"/>
              <a:t>Some 0 values</a:t>
            </a:r>
            <a:r>
              <a:rPr kumimoji="1" lang="zh-CN" altLang="en-US" cap="none"/>
              <a:t> </a:t>
            </a:r>
            <a:r>
              <a:rPr kumimoji="1" lang="en-US" altLang="zh-CN" cap="none"/>
              <a:t>should be considered as missing values</a:t>
            </a:r>
            <a:r>
              <a:rPr kumimoji="1" lang="zh-CN" altLang="en-US" cap="none"/>
              <a:t> </a:t>
            </a:r>
            <a:r>
              <a:rPr kumimoji="1" lang="en-US" altLang="zh-CN" cap="none"/>
              <a:t>or</a:t>
            </a:r>
            <a:r>
              <a:rPr kumimoji="1" lang="zh-CN" altLang="en-US" cap="none"/>
              <a:t> </a:t>
            </a:r>
            <a:r>
              <a:rPr kumimoji="1" lang="en-US" altLang="zh-CN" cap="none"/>
              <a:t>invalid values</a:t>
            </a:r>
            <a:endParaRPr kumimoji="1" lang="zh-CN" altLang="en-US" cap="none"/>
          </a:p>
        </p:txBody>
      </p:sp>
      <p:sp>
        <p:nvSpPr>
          <p:cNvPr id="13" name="Rectangle 12">
            <a:extLst>
              <a:ext uri="{FF2B5EF4-FFF2-40B4-BE49-F238E27FC236}">
                <a16:creationId xmlns:a16="http://schemas.microsoft.com/office/drawing/2014/main" id="{8B0E4246-09B8-46D7-A0D2-4D264863A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4" name="图片 3">
            <a:extLst>
              <a:ext uri="{FF2B5EF4-FFF2-40B4-BE49-F238E27FC236}">
                <a16:creationId xmlns:a16="http://schemas.microsoft.com/office/drawing/2014/main" id="{9D9E58FD-8558-8E86-D1F6-9FC4423033D2}"/>
              </a:ext>
            </a:extLst>
          </p:cNvPr>
          <p:cNvPicPr>
            <a:picLocks noChangeAspect="1"/>
          </p:cNvPicPr>
          <p:nvPr/>
        </p:nvPicPr>
        <p:blipFill>
          <a:blip r:embed="rId3"/>
          <a:stretch>
            <a:fillRect/>
          </a:stretch>
        </p:blipFill>
        <p:spPr>
          <a:xfrm>
            <a:off x="-1" y="20478"/>
            <a:ext cx="7665371" cy="6111795"/>
          </a:xfrm>
          <a:prstGeom prst="rect">
            <a:avLst/>
          </a:prstGeom>
        </p:spPr>
      </p:pic>
      <p:sp>
        <p:nvSpPr>
          <p:cNvPr id="3" name="内容占位符 2">
            <a:extLst>
              <a:ext uri="{FF2B5EF4-FFF2-40B4-BE49-F238E27FC236}">
                <a16:creationId xmlns:a16="http://schemas.microsoft.com/office/drawing/2014/main" id="{63D6585D-2F7F-BE76-D68C-EE8E34F1F4A4}"/>
              </a:ext>
            </a:extLst>
          </p:cNvPr>
          <p:cNvSpPr>
            <a:spLocks noGrp="1"/>
          </p:cNvSpPr>
          <p:nvPr>
            <p:ph idx="1"/>
          </p:nvPr>
        </p:nvSpPr>
        <p:spPr>
          <a:xfrm>
            <a:off x="7737954" y="1799910"/>
            <a:ext cx="4235383" cy="2363782"/>
          </a:xfrm>
        </p:spPr>
        <p:txBody>
          <a:bodyPr>
            <a:normAutofit fontScale="92500"/>
          </a:bodyPr>
          <a:lstStyle/>
          <a:p>
            <a:r>
              <a:rPr lang="en-US" altLang="zh-CN" b="0" i="0" u="none" strike="noStrike">
                <a:solidFill>
                  <a:srgbClr val="242424"/>
                </a:solidFill>
                <a:effectLst/>
                <a:latin typeface="source-serif-pro"/>
              </a:rPr>
              <a:t>Glucose, </a:t>
            </a:r>
            <a:r>
              <a:rPr lang="en-US" altLang="zh-CN" b="0" i="0" u="none" strike="noStrike" err="1">
                <a:solidFill>
                  <a:srgbClr val="242424"/>
                </a:solidFill>
                <a:effectLst/>
                <a:latin typeface="source-serif-pro"/>
              </a:rPr>
              <a:t>BloodPressure</a:t>
            </a:r>
            <a:r>
              <a:rPr lang="en-US" altLang="zh-CN" b="0" i="0" u="none" strike="noStrike">
                <a:solidFill>
                  <a:srgbClr val="242424"/>
                </a:solidFill>
                <a:effectLst/>
                <a:latin typeface="source-serif-pro"/>
              </a:rPr>
              <a:t>, </a:t>
            </a:r>
            <a:r>
              <a:rPr lang="en-US" altLang="zh-CN" b="0" i="0" u="none" strike="noStrike" err="1">
                <a:solidFill>
                  <a:srgbClr val="242424"/>
                </a:solidFill>
                <a:effectLst/>
                <a:latin typeface="source-serif-pro"/>
              </a:rPr>
              <a:t>SkinThickness</a:t>
            </a:r>
            <a:r>
              <a:rPr lang="en-US" altLang="zh-CN" b="0" i="0" u="none" strike="noStrike">
                <a:solidFill>
                  <a:srgbClr val="242424"/>
                </a:solidFill>
                <a:effectLst/>
                <a:latin typeface="source-serif-pro"/>
              </a:rPr>
              <a:t>, Insulin, and BMI have a minimum value of 0, which is</a:t>
            </a:r>
            <a:r>
              <a:rPr lang="zh-CN" altLang="en-US" b="0" i="0" u="none" strike="noStrike">
                <a:solidFill>
                  <a:srgbClr val="242424"/>
                </a:solidFill>
                <a:effectLst/>
                <a:latin typeface="source-serif-pro"/>
              </a:rPr>
              <a:t> </a:t>
            </a:r>
            <a:r>
              <a:rPr lang="en-US" altLang="zh-CN" b="0" i="0" u="none" strike="noStrike">
                <a:solidFill>
                  <a:srgbClr val="242424"/>
                </a:solidFill>
                <a:effectLst/>
                <a:latin typeface="source-serif-pro"/>
              </a:rPr>
              <a:t>Impossible</a:t>
            </a:r>
            <a:r>
              <a:rPr lang="en-US" altLang="zh-CN">
                <a:solidFill>
                  <a:srgbClr val="242424"/>
                </a:solidFill>
                <a:latin typeface="source-serif-pro"/>
              </a:rPr>
              <a:t>.</a:t>
            </a:r>
          </a:p>
          <a:p>
            <a:endParaRPr lang="en-US" altLang="zh-CN">
              <a:solidFill>
                <a:srgbClr val="242424"/>
              </a:solidFill>
              <a:latin typeface="source-serif-pro"/>
            </a:endParaRPr>
          </a:p>
          <a:p>
            <a:pPr marL="0" indent="0">
              <a:buNone/>
            </a:pPr>
            <a:r>
              <a:rPr kumimoji="1" lang="en-US" altLang="zh-CN" sz="1800">
                <a:solidFill>
                  <a:srgbClr val="242424"/>
                </a:solidFill>
                <a:latin typeface="source-serif-pro"/>
              </a:rPr>
              <a:t>These</a:t>
            </a:r>
            <a:r>
              <a:rPr kumimoji="1" lang="zh-CN" altLang="en-US" sz="1800">
                <a:solidFill>
                  <a:srgbClr val="242424"/>
                </a:solidFill>
                <a:latin typeface="source-serif-pro"/>
              </a:rPr>
              <a:t> </a:t>
            </a:r>
            <a:r>
              <a:rPr kumimoji="1" lang="en-US" altLang="zh-CN" sz="1800">
                <a:solidFill>
                  <a:srgbClr val="242424"/>
                </a:solidFill>
                <a:latin typeface="source-serif-pro"/>
              </a:rPr>
              <a:t>are</a:t>
            </a:r>
            <a:r>
              <a:rPr kumimoji="1" lang="zh-CN" altLang="en-US" sz="1800">
                <a:solidFill>
                  <a:srgbClr val="242424"/>
                </a:solidFill>
                <a:latin typeface="source-serif-pro"/>
              </a:rPr>
              <a:t> </a:t>
            </a:r>
            <a:r>
              <a:rPr kumimoji="1" lang="en-US" altLang="zh-CN" sz="1800">
                <a:solidFill>
                  <a:srgbClr val="242424"/>
                </a:solidFill>
                <a:latin typeface="source-serif-pro"/>
              </a:rPr>
              <a:t>the number of 0 values for each feature.</a:t>
            </a:r>
          </a:p>
        </p:txBody>
      </p:sp>
      <p:pic>
        <p:nvPicPr>
          <p:cNvPr id="15" name="Picture 14">
            <a:extLst>
              <a:ext uri="{FF2B5EF4-FFF2-40B4-BE49-F238E27FC236}">
                <a16:creationId xmlns:a16="http://schemas.microsoft.com/office/drawing/2014/main" id="{F50C8D8D-B32F-4194-8321-164EC44275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5BD24D8B-8573-4260-B700-E860AD6D2A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1CF1D18F-3B84-7326-030D-25BDE5CF50CF}"/>
              </a:ext>
            </a:extLst>
          </p:cNvPr>
          <p:cNvPicPr>
            <a:picLocks noChangeAspect="1"/>
          </p:cNvPicPr>
          <p:nvPr/>
        </p:nvPicPr>
        <p:blipFill>
          <a:blip r:embed="rId5"/>
          <a:stretch>
            <a:fillRect/>
          </a:stretch>
        </p:blipFill>
        <p:spPr>
          <a:xfrm>
            <a:off x="7665370" y="4222375"/>
            <a:ext cx="4380551" cy="2611663"/>
          </a:xfrm>
          <a:prstGeom prst="rect">
            <a:avLst/>
          </a:prstGeom>
        </p:spPr>
      </p:pic>
    </p:spTree>
    <p:extLst>
      <p:ext uri="{BB962C8B-B14F-4D97-AF65-F5344CB8AC3E}">
        <p14:creationId xmlns:p14="http://schemas.microsoft.com/office/powerpoint/2010/main" val="3168515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DB2CB-0CD1-52FA-9704-758AEDE0FFCD}"/>
              </a:ext>
            </a:extLst>
          </p:cNvPr>
          <p:cNvSpPr>
            <a:spLocks noGrp="1"/>
          </p:cNvSpPr>
          <p:nvPr>
            <p:ph type="title"/>
          </p:nvPr>
        </p:nvSpPr>
        <p:spPr>
          <a:xfrm>
            <a:off x="8070574" y="524617"/>
            <a:ext cx="3962400" cy="1049235"/>
          </a:xfrm>
        </p:spPr>
        <p:txBody>
          <a:bodyPr/>
          <a:lstStyle/>
          <a:p>
            <a:r>
              <a:rPr lang="en-US" altLang="zh-CN" cap="none"/>
              <a:t>The distribution of each feature</a:t>
            </a:r>
            <a:endParaRPr kumimoji="1" lang="zh-CN" altLang="en-US" cap="none"/>
          </a:p>
        </p:txBody>
      </p:sp>
      <p:sp>
        <p:nvSpPr>
          <p:cNvPr id="3" name="内容占位符 2">
            <a:extLst>
              <a:ext uri="{FF2B5EF4-FFF2-40B4-BE49-F238E27FC236}">
                <a16:creationId xmlns:a16="http://schemas.microsoft.com/office/drawing/2014/main" id="{B3955EF5-C115-954C-7501-BB109C35345D}"/>
              </a:ext>
            </a:extLst>
          </p:cNvPr>
          <p:cNvSpPr>
            <a:spLocks noGrp="1"/>
          </p:cNvSpPr>
          <p:nvPr>
            <p:ph idx="1"/>
          </p:nvPr>
        </p:nvSpPr>
        <p:spPr>
          <a:xfrm>
            <a:off x="5948652" y="2030726"/>
            <a:ext cx="6084322" cy="4199727"/>
          </a:xfrm>
        </p:spPr>
        <p:txBody>
          <a:bodyPr>
            <a:normAutofit/>
          </a:bodyPr>
          <a:lstStyle/>
          <a:p>
            <a:pPr marL="0" indent="0">
              <a:buNone/>
            </a:pPr>
            <a:endParaRPr lang="en-US" altLang="zh-CN" b="0" i="0" u="none" strike="noStrike">
              <a:solidFill>
                <a:srgbClr val="242424"/>
              </a:solidFill>
              <a:effectLst/>
              <a:latin typeface="source-serif-pro"/>
            </a:endParaRPr>
          </a:p>
          <a:p>
            <a:r>
              <a:rPr lang="en-US" altLang="zh-CN" sz="1800">
                <a:solidFill>
                  <a:srgbClr val="242424"/>
                </a:solidFill>
                <a:latin typeface="source-serif-pro"/>
              </a:rPr>
              <a:t>The blue color represents healthy samples, which are the negative cases, while the orange color indicates diabetic samples, which are the positive cases</a:t>
            </a:r>
          </a:p>
          <a:p>
            <a:r>
              <a:rPr lang="en-US" altLang="zh-CN" sz="1800">
                <a:solidFill>
                  <a:srgbClr val="242424"/>
                </a:solidFill>
                <a:latin typeface="source-serif-pro"/>
              </a:rPr>
              <a:t>A</a:t>
            </a:r>
            <a:r>
              <a:rPr lang="en-US" altLang="zh-CN" sz="1800" b="0" i="0" u="none" strike="noStrike">
                <a:solidFill>
                  <a:srgbClr val="242424"/>
                </a:solidFill>
                <a:effectLst/>
                <a:latin typeface="source-serif-pro"/>
              </a:rPr>
              <a:t>pproximately 35% of the patients have diabetes (1) and 65% not have diabetes (0).</a:t>
            </a:r>
          </a:p>
          <a:p>
            <a:endParaRPr lang="en-US" altLang="zh-CN" b="0" i="0" u="none" strike="noStrike">
              <a:solidFill>
                <a:srgbClr val="242424"/>
              </a:solidFill>
              <a:effectLst/>
              <a:latin typeface="source-serif-pro"/>
            </a:endParaRPr>
          </a:p>
          <a:p>
            <a:endParaRPr kumimoji="1" lang="zh-CN" altLang="en-US"/>
          </a:p>
        </p:txBody>
      </p:sp>
      <p:pic>
        <p:nvPicPr>
          <p:cNvPr id="4" name="图片 3">
            <a:extLst>
              <a:ext uri="{FF2B5EF4-FFF2-40B4-BE49-F238E27FC236}">
                <a16:creationId xmlns:a16="http://schemas.microsoft.com/office/drawing/2014/main" id="{E097C19B-6857-B4F6-0588-F64875DA4297}"/>
              </a:ext>
            </a:extLst>
          </p:cNvPr>
          <p:cNvPicPr>
            <a:picLocks noChangeAspect="1"/>
          </p:cNvPicPr>
          <p:nvPr/>
        </p:nvPicPr>
        <p:blipFill>
          <a:blip r:embed="rId3"/>
          <a:stretch>
            <a:fillRect/>
          </a:stretch>
        </p:blipFill>
        <p:spPr>
          <a:xfrm>
            <a:off x="0" y="0"/>
            <a:ext cx="5685183" cy="6858000"/>
          </a:xfrm>
          <a:prstGeom prst="rect">
            <a:avLst/>
          </a:prstGeom>
        </p:spPr>
      </p:pic>
      <p:pic>
        <p:nvPicPr>
          <p:cNvPr id="5" name="图片 4">
            <a:extLst>
              <a:ext uri="{FF2B5EF4-FFF2-40B4-BE49-F238E27FC236}">
                <a16:creationId xmlns:a16="http://schemas.microsoft.com/office/drawing/2014/main" id="{BBDAB6E2-19C9-ADD4-4B2E-C1A7ED8E76F2}"/>
              </a:ext>
            </a:extLst>
          </p:cNvPr>
          <p:cNvPicPr>
            <a:picLocks noChangeAspect="1"/>
          </p:cNvPicPr>
          <p:nvPr/>
        </p:nvPicPr>
        <p:blipFill>
          <a:blip r:embed="rId4"/>
          <a:stretch>
            <a:fillRect/>
          </a:stretch>
        </p:blipFill>
        <p:spPr>
          <a:xfrm>
            <a:off x="5685182" y="2"/>
            <a:ext cx="2292487" cy="1853752"/>
          </a:xfrm>
          <a:prstGeom prst="rect">
            <a:avLst/>
          </a:prstGeom>
        </p:spPr>
      </p:pic>
    </p:spTree>
    <p:extLst>
      <p:ext uri="{BB962C8B-B14F-4D97-AF65-F5344CB8AC3E}">
        <p14:creationId xmlns:p14="http://schemas.microsoft.com/office/powerpoint/2010/main" val="3447969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FD42A-DB5C-61DF-2BF9-BCA42F806ADC}"/>
              </a:ext>
            </a:extLst>
          </p:cNvPr>
          <p:cNvSpPr>
            <a:spLocks noGrp="1"/>
          </p:cNvSpPr>
          <p:nvPr>
            <p:ph type="title"/>
          </p:nvPr>
        </p:nvSpPr>
        <p:spPr>
          <a:xfrm>
            <a:off x="7739270" y="0"/>
            <a:ext cx="4452729" cy="1736035"/>
          </a:xfrm>
        </p:spPr>
        <p:txBody>
          <a:bodyPr>
            <a:normAutofit/>
          </a:bodyPr>
          <a:lstStyle/>
          <a:p>
            <a:r>
              <a:rPr lang="en-US" altLang="zh-CN" cap="none"/>
              <a:t>A</a:t>
            </a:r>
            <a:r>
              <a:rPr lang="zh-CN" altLang="en-US" cap="none"/>
              <a:t> </a:t>
            </a:r>
            <a:r>
              <a:rPr lang="en-US" altLang="zh-CN" cap="none"/>
              <a:t>correlation heat map, the lighter the color, the more relevant it is</a:t>
            </a:r>
            <a:endParaRPr kumimoji="1" lang="zh-CN" altLang="en-US" cap="none"/>
          </a:p>
        </p:txBody>
      </p:sp>
      <p:sp>
        <p:nvSpPr>
          <p:cNvPr id="3" name="内容占位符 2">
            <a:extLst>
              <a:ext uri="{FF2B5EF4-FFF2-40B4-BE49-F238E27FC236}">
                <a16:creationId xmlns:a16="http://schemas.microsoft.com/office/drawing/2014/main" id="{9137ABE7-9679-2759-5370-B3F7E161253A}"/>
              </a:ext>
            </a:extLst>
          </p:cNvPr>
          <p:cNvSpPr>
            <a:spLocks noGrp="1"/>
          </p:cNvSpPr>
          <p:nvPr>
            <p:ph idx="1"/>
          </p:nvPr>
        </p:nvSpPr>
        <p:spPr>
          <a:xfrm>
            <a:off x="7739270" y="2015733"/>
            <a:ext cx="4452730" cy="4037748"/>
          </a:xfrm>
        </p:spPr>
        <p:txBody>
          <a:bodyPr>
            <a:normAutofit/>
          </a:bodyPr>
          <a:lstStyle/>
          <a:p>
            <a:pPr algn="l" fontAlgn="base">
              <a:buFont typeface="Arial" panose="020B0604020202020204" pitchFamily="34" charset="0"/>
              <a:buChar char="•"/>
            </a:pPr>
            <a:r>
              <a:rPr lang="en-US" altLang="zh-CN" b="0" i="0" u="none" strike="noStrike">
                <a:solidFill>
                  <a:srgbClr val="3C4043"/>
                </a:solidFill>
                <a:effectLst/>
                <a:latin typeface="inherit"/>
              </a:rPr>
              <a:t>The correlation between Outcome and Glucose is high. Glucose is</a:t>
            </a:r>
            <a:r>
              <a:rPr lang="zh-CN" altLang="en-US" b="0" i="0" u="none" strike="noStrike">
                <a:solidFill>
                  <a:srgbClr val="3C4043"/>
                </a:solidFill>
                <a:effectLst/>
                <a:latin typeface="inherit"/>
              </a:rPr>
              <a:t> </a:t>
            </a:r>
            <a:r>
              <a:rPr lang="en-US" altLang="zh-CN" b="0" i="0" u="none" strike="noStrike">
                <a:solidFill>
                  <a:srgbClr val="3C4043"/>
                </a:solidFill>
                <a:effectLst/>
                <a:latin typeface="inherit"/>
              </a:rPr>
              <a:t>the most important feature.</a:t>
            </a:r>
          </a:p>
          <a:p>
            <a:pPr algn="l" fontAlgn="base">
              <a:buFont typeface="Arial" panose="020B0604020202020204" pitchFamily="34" charset="0"/>
              <a:buChar char="•"/>
            </a:pPr>
            <a:r>
              <a:rPr lang="en-US" altLang="zh-CN" b="0" i="0" u="none" strike="noStrike">
                <a:solidFill>
                  <a:srgbClr val="3C4043"/>
                </a:solidFill>
                <a:effectLst/>
                <a:latin typeface="inherit"/>
              </a:rPr>
              <a:t>BMI, </a:t>
            </a:r>
            <a:r>
              <a:rPr lang="en-US" altLang="zh-CN" b="0" i="0" u="none" strike="noStrike">
                <a:solidFill>
                  <a:srgbClr val="3C4043"/>
                </a:solidFill>
                <a:effectLst/>
                <a:latin typeface="Inter"/>
              </a:rPr>
              <a:t>Pregnancies</a:t>
            </a:r>
            <a:r>
              <a:rPr lang="en-US" altLang="zh-CN" b="0" i="0" u="none" strike="noStrike">
                <a:solidFill>
                  <a:srgbClr val="3C4043"/>
                </a:solidFill>
                <a:effectLst/>
                <a:latin typeface="inherit"/>
              </a:rPr>
              <a:t>, and age can also be important features.</a:t>
            </a:r>
          </a:p>
          <a:p>
            <a:pPr algn="l" fontAlgn="base">
              <a:buFont typeface="Arial" panose="020B0604020202020204" pitchFamily="34" charset="0"/>
              <a:buChar char="•"/>
            </a:pPr>
            <a:r>
              <a:rPr lang="en-US" altLang="zh-CN" b="0" i="0" u="none" strike="noStrike">
                <a:solidFill>
                  <a:srgbClr val="3C4043"/>
                </a:solidFill>
                <a:effectLst/>
                <a:latin typeface="Inter"/>
              </a:rPr>
              <a:t>High correlation coefficient between </a:t>
            </a:r>
            <a:r>
              <a:rPr lang="en-US" altLang="zh-CN" b="0" i="0" u="none" strike="noStrike" err="1">
                <a:solidFill>
                  <a:srgbClr val="3C4043"/>
                </a:solidFill>
                <a:effectLst/>
                <a:latin typeface="Inter"/>
              </a:rPr>
              <a:t>SkinThickness</a:t>
            </a:r>
            <a:r>
              <a:rPr lang="en-US" altLang="zh-CN" b="0" i="0" u="none" strike="noStrike">
                <a:solidFill>
                  <a:srgbClr val="3C4043"/>
                </a:solidFill>
                <a:effectLst/>
                <a:latin typeface="Inter"/>
              </a:rPr>
              <a:t> and Insulin. As well as Age and Pregnancies. There may be a multicollinearity problem</a:t>
            </a:r>
            <a:r>
              <a:rPr lang="en-US" altLang="zh-CN">
                <a:solidFill>
                  <a:srgbClr val="3C4043"/>
                </a:solidFill>
                <a:latin typeface="Inter"/>
              </a:rPr>
              <a:t>.</a:t>
            </a:r>
            <a:endParaRPr kumimoji="1" lang="zh-CN" altLang="en-US"/>
          </a:p>
        </p:txBody>
      </p:sp>
      <p:pic>
        <p:nvPicPr>
          <p:cNvPr id="4" name="图片 3">
            <a:extLst>
              <a:ext uri="{FF2B5EF4-FFF2-40B4-BE49-F238E27FC236}">
                <a16:creationId xmlns:a16="http://schemas.microsoft.com/office/drawing/2014/main" id="{5046F3FF-AEAA-D8A2-3676-F90D9011F5A8}"/>
              </a:ext>
            </a:extLst>
          </p:cNvPr>
          <p:cNvPicPr>
            <a:picLocks noChangeAspect="1"/>
          </p:cNvPicPr>
          <p:nvPr/>
        </p:nvPicPr>
        <p:blipFill>
          <a:blip r:embed="rId3"/>
          <a:stretch>
            <a:fillRect/>
          </a:stretch>
        </p:blipFill>
        <p:spPr>
          <a:xfrm>
            <a:off x="0" y="0"/>
            <a:ext cx="7739270" cy="6858000"/>
          </a:xfrm>
          <a:prstGeom prst="rect">
            <a:avLst/>
          </a:prstGeom>
        </p:spPr>
      </p:pic>
    </p:spTree>
    <p:extLst>
      <p:ext uri="{BB962C8B-B14F-4D97-AF65-F5344CB8AC3E}">
        <p14:creationId xmlns:p14="http://schemas.microsoft.com/office/powerpoint/2010/main" val="3991404030"/>
      </p:ext>
    </p:extLst>
  </p:cSld>
  <p:clrMapOvr>
    <a:masterClrMapping/>
  </p:clrMapOvr>
  <mc:AlternateContent xmlns:mc="http://schemas.openxmlformats.org/markup-compatibility/2006">
    <mc:Choice xmlns:p14="http://schemas.microsoft.com/office/powerpoint/2010/main" Requires="p14">
      <p:transition spd="slow" p14:dur="2000" advTm="1630"/>
    </mc:Choice>
    <mc:Fallback>
      <p:transition spd="slow" advTm="163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C76AC0-BB6B-419E-A327-AFA297500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3E0B6A3-E197-43D6-82D5-7455DAB1A7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1847088"/>
            <a:ext cx="41587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852561C-3C8F-7682-958B-CFAEF0822F01}"/>
              </a:ext>
            </a:extLst>
          </p:cNvPr>
          <p:cNvSpPr>
            <a:spLocks noGrp="1"/>
          </p:cNvSpPr>
          <p:nvPr>
            <p:ph type="title"/>
          </p:nvPr>
        </p:nvSpPr>
        <p:spPr>
          <a:xfrm>
            <a:off x="6887321" y="493586"/>
            <a:ext cx="5353877" cy="1451454"/>
          </a:xfrm>
        </p:spPr>
        <p:txBody>
          <a:bodyPr vert="horz" lIns="91440" tIns="45720" rIns="91440" bIns="45720" rtlCol="0" anchor="t">
            <a:normAutofit/>
          </a:bodyPr>
          <a:lstStyle/>
          <a:p>
            <a:r>
              <a:rPr lang="en-US" sz="4000"/>
              <a:t>Dataset 2</a:t>
            </a:r>
            <a:br>
              <a:rPr lang="en-US" sz="1500"/>
            </a:br>
            <a:br>
              <a:rPr lang="en-US" sz="1500"/>
            </a:br>
            <a:r>
              <a:rPr lang="en-US" sz="1800" cap="none"/>
              <a:t>A</a:t>
            </a:r>
            <a:r>
              <a:rPr lang="zh-CN" altLang="en-US" sz="1800" cap="none"/>
              <a:t> </a:t>
            </a:r>
            <a:r>
              <a:rPr lang="en-US" altLang="zh-CN" sz="1800" cap="none"/>
              <a:t>record of a diabetic patient’s blood glucose measurements changing over time</a:t>
            </a:r>
            <a:endParaRPr lang="en-US" sz="1500" cap="none"/>
          </a:p>
        </p:txBody>
      </p:sp>
      <p:sp>
        <p:nvSpPr>
          <p:cNvPr id="15" name="Rectangle 14">
            <a:extLst>
              <a:ext uri="{FF2B5EF4-FFF2-40B4-BE49-F238E27FC236}">
                <a16:creationId xmlns:a16="http://schemas.microsoft.com/office/drawing/2014/main" id="{8B0E4246-09B8-46D7-A0D2-4D264863A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5" name="内容占位符 4" descr="日历&#10;&#10;描述已自动生成">
            <a:extLst>
              <a:ext uri="{FF2B5EF4-FFF2-40B4-BE49-F238E27FC236}">
                <a16:creationId xmlns:a16="http://schemas.microsoft.com/office/drawing/2014/main" id="{608D6245-7D4B-2B30-A23B-CFD85DB01958}"/>
              </a:ext>
            </a:extLst>
          </p:cNvPr>
          <p:cNvPicPr>
            <a:picLocks noGrp="1" noChangeAspect="1"/>
          </p:cNvPicPr>
          <p:nvPr>
            <p:ph idx="1"/>
          </p:nvPr>
        </p:nvPicPr>
        <p:blipFill>
          <a:blip r:embed="rId3"/>
          <a:stretch>
            <a:fillRect/>
          </a:stretch>
        </p:blipFill>
        <p:spPr>
          <a:xfrm>
            <a:off x="668385" y="2751873"/>
            <a:ext cx="2585241" cy="2888538"/>
          </a:xfrm>
          <a:prstGeom prst="rect">
            <a:avLst/>
          </a:prstGeom>
        </p:spPr>
      </p:pic>
      <p:sp>
        <p:nvSpPr>
          <p:cNvPr id="6" name="文本框 5">
            <a:extLst>
              <a:ext uri="{FF2B5EF4-FFF2-40B4-BE49-F238E27FC236}">
                <a16:creationId xmlns:a16="http://schemas.microsoft.com/office/drawing/2014/main" id="{52CCF78E-A2E8-E6EA-8DE4-765C7FD91F12}"/>
              </a:ext>
            </a:extLst>
          </p:cNvPr>
          <p:cNvSpPr txBox="1"/>
          <p:nvPr/>
        </p:nvSpPr>
        <p:spPr>
          <a:xfrm>
            <a:off x="6126176" y="2181043"/>
            <a:ext cx="3186984" cy="3901925"/>
          </a:xfrm>
          <a:prstGeom prst="rect">
            <a:avLst/>
          </a:prstGeom>
        </p:spPr>
        <p:txBody>
          <a:bodyPr vert="horz" lIns="91440" tIns="45720" rIns="91440" bIns="45720" rtlCol="0" anchor="t">
            <a:normAutofit fontScale="92500" lnSpcReduction="20000"/>
          </a:bodyPr>
          <a:lstStyle/>
          <a:p>
            <a:pPr defTabSz="914400">
              <a:lnSpc>
                <a:spcPct val="110000"/>
              </a:lnSpc>
              <a:spcAft>
                <a:spcPts val="600"/>
              </a:spcAft>
              <a:buClr>
                <a:schemeClr val="accent1"/>
              </a:buClr>
              <a:buSzPct val="100000"/>
            </a:pPr>
            <a:r>
              <a:rPr kumimoji="1" lang="en-US" altLang="zh-CN" sz="1400"/>
              <a:t>33 = Regular insulin dose</a:t>
            </a:r>
          </a:p>
          <a:p>
            <a:pPr defTabSz="914400">
              <a:lnSpc>
                <a:spcPct val="110000"/>
              </a:lnSpc>
              <a:spcAft>
                <a:spcPts val="600"/>
              </a:spcAft>
              <a:buClr>
                <a:schemeClr val="accent1"/>
              </a:buClr>
              <a:buSzPct val="100000"/>
            </a:pPr>
            <a:r>
              <a:rPr kumimoji="1" lang="en-US" altLang="zh-CN" sz="1400"/>
              <a:t>34 = NPH insulin dose</a:t>
            </a:r>
          </a:p>
          <a:p>
            <a:pPr defTabSz="914400">
              <a:lnSpc>
                <a:spcPct val="110000"/>
              </a:lnSpc>
              <a:spcAft>
                <a:spcPts val="600"/>
              </a:spcAft>
              <a:buClr>
                <a:schemeClr val="accent1"/>
              </a:buClr>
              <a:buSzPct val="100000"/>
            </a:pPr>
            <a:r>
              <a:rPr kumimoji="1" lang="en-US" altLang="zh-CN" sz="1400"/>
              <a:t>35 = </a:t>
            </a:r>
            <a:r>
              <a:rPr kumimoji="1" lang="en-US" altLang="zh-CN" sz="1400" err="1"/>
              <a:t>UltraLente</a:t>
            </a:r>
            <a:r>
              <a:rPr kumimoji="1" lang="en-US" altLang="zh-CN" sz="1400"/>
              <a:t> insulin dose</a:t>
            </a:r>
          </a:p>
          <a:p>
            <a:pPr defTabSz="914400">
              <a:lnSpc>
                <a:spcPct val="110000"/>
              </a:lnSpc>
              <a:spcAft>
                <a:spcPts val="600"/>
              </a:spcAft>
              <a:buClr>
                <a:schemeClr val="accent1"/>
              </a:buClr>
              <a:buSzPct val="100000"/>
            </a:pPr>
            <a:r>
              <a:rPr kumimoji="1" lang="en-US" altLang="zh-CN" sz="1400"/>
              <a:t>48 = Unspecified blood glucose measurement</a:t>
            </a:r>
          </a:p>
          <a:p>
            <a:pPr defTabSz="914400">
              <a:lnSpc>
                <a:spcPct val="110000"/>
              </a:lnSpc>
              <a:spcAft>
                <a:spcPts val="600"/>
              </a:spcAft>
              <a:buClr>
                <a:schemeClr val="accent1"/>
              </a:buClr>
              <a:buSzPct val="100000"/>
            </a:pPr>
            <a:r>
              <a:rPr kumimoji="1" lang="en-US" altLang="zh-CN" sz="1400"/>
              <a:t>57 = Unspecified blood glucose measurement</a:t>
            </a:r>
          </a:p>
          <a:p>
            <a:pPr defTabSz="914400">
              <a:lnSpc>
                <a:spcPct val="110000"/>
              </a:lnSpc>
              <a:spcAft>
                <a:spcPts val="600"/>
              </a:spcAft>
              <a:buClr>
                <a:schemeClr val="accent1"/>
              </a:buClr>
              <a:buSzPct val="100000"/>
            </a:pPr>
            <a:r>
              <a:rPr kumimoji="1" lang="en-US" altLang="zh-CN" sz="1400"/>
              <a:t>58 = Pre-breakfast blood glucose measurement</a:t>
            </a:r>
          </a:p>
          <a:p>
            <a:pPr defTabSz="914400">
              <a:lnSpc>
                <a:spcPct val="110000"/>
              </a:lnSpc>
              <a:spcAft>
                <a:spcPts val="600"/>
              </a:spcAft>
              <a:buClr>
                <a:schemeClr val="accent1"/>
              </a:buClr>
              <a:buSzPct val="100000"/>
            </a:pPr>
            <a:r>
              <a:rPr kumimoji="1" lang="en-US" altLang="zh-CN" sz="1400"/>
              <a:t>59 = Post-breakfast blood glucose measurement</a:t>
            </a:r>
          </a:p>
          <a:p>
            <a:pPr defTabSz="914400">
              <a:lnSpc>
                <a:spcPct val="110000"/>
              </a:lnSpc>
              <a:spcAft>
                <a:spcPts val="600"/>
              </a:spcAft>
              <a:buClr>
                <a:schemeClr val="accent1"/>
              </a:buClr>
              <a:buSzPct val="100000"/>
            </a:pPr>
            <a:r>
              <a:rPr kumimoji="1" lang="en-US" altLang="zh-CN" sz="1400"/>
              <a:t>60 = Pre-lunch blood glucose measurement</a:t>
            </a:r>
          </a:p>
          <a:p>
            <a:pPr defTabSz="914400">
              <a:lnSpc>
                <a:spcPct val="110000"/>
              </a:lnSpc>
              <a:spcAft>
                <a:spcPts val="600"/>
              </a:spcAft>
              <a:buClr>
                <a:schemeClr val="accent1"/>
              </a:buClr>
              <a:buSzPct val="100000"/>
            </a:pPr>
            <a:r>
              <a:rPr kumimoji="1" lang="en-US" altLang="zh-CN" sz="1400"/>
              <a:t>61 = Post-lunch blood glucose measurement</a:t>
            </a:r>
          </a:p>
          <a:p>
            <a:pPr defTabSz="914400">
              <a:lnSpc>
                <a:spcPct val="110000"/>
              </a:lnSpc>
              <a:spcAft>
                <a:spcPts val="600"/>
              </a:spcAft>
              <a:buClr>
                <a:schemeClr val="accent1"/>
              </a:buClr>
              <a:buSzPct val="100000"/>
            </a:pPr>
            <a:r>
              <a:rPr kumimoji="1" lang="en-US" altLang="zh-CN" sz="1400"/>
              <a:t>62 = Pre-supper blood glucose measurement</a:t>
            </a:r>
          </a:p>
          <a:p>
            <a:pPr defTabSz="914400">
              <a:lnSpc>
                <a:spcPct val="110000"/>
              </a:lnSpc>
              <a:spcAft>
                <a:spcPts val="600"/>
              </a:spcAft>
              <a:buClr>
                <a:schemeClr val="accent1"/>
              </a:buClr>
              <a:buSzPct val="100000"/>
            </a:pPr>
            <a:r>
              <a:rPr kumimoji="1" lang="en-US" altLang="zh-CN" sz="1400"/>
              <a:t>63 = Post-supper blood glucose measurement</a:t>
            </a:r>
          </a:p>
        </p:txBody>
      </p:sp>
      <p:pic>
        <p:nvPicPr>
          <p:cNvPr id="17" name="Picture 16">
            <a:extLst>
              <a:ext uri="{FF2B5EF4-FFF2-40B4-BE49-F238E27FC236}">
                <a16:creationId xmlns:a16="http://schemas.microsoft.com/office/drawing/2014/main" id="{F50C8D8D-B32F-4194-8321-164EC44275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5BD24D8B-8573-4260-B700-E860AD6D2A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38450348-47BE-7BBF-F43D-782CA9555EC5}"/>
              </a:ext>
            </a:extLst>
          </p:cNvPr>
          <p:cNvSpPr txBox="1"/>
          <p:nvPr/>
        </p:nvSpPr>
        <p:spPr>
          <a:xfrm>
            <a:off x="668385" y="5682859"/>
            <a:ext cx="10516450" cy="400110"/>
          </a:xfrm>
          <a:prstGeom prst="rect">
            <a:avLst/>
          </a:prstGeom>
          <a:noFill/>
        </p:spPr>
        <p:txBody>
          <a:bodyPr wrap="square" rtlCol="0">
            <a:spAutoFit/>
          </a:bodyPr>
          <a:lstStyle/>
          <a:p>
            <a:r>
              <a:rPr kumimoji="1" lang="en-US" altLang="zh-CN" sz="2000">
                <a:hlinkClick r:id="rId5"/>
              </a:rPr>
              <a:t>https://archive.ics.uci.edu/dataset/34/diabetes</a:t>
            </a:r>
            <a:endParaRPr kumimoji="1" lang="zh-CN" altLang="en-US" sz="2000"/>
          </a:p>
        </p:txBody>
      </p:sp>
      <p:pic>
        <p:nvPicPr>
          <p:cNvPr id="7" name="图片 6">
            <a:extLst>
              <a:ext uri="{FF2B5EF4-FFF2-40B4-BE49-F238E27FC236}">
                <a16:creationId xmlns:a16="http://schemas.microsoft.com/office/drawing/2014/main" id="{1C494E04-4120-ADFC-FF05-BAC65F0912A6}"/>
              </a:ext>
            </a:extLst>
          </p:cNvPr>
          <p:cNvPicPr>
            <a:picLocks noChangeAspect="1"/>
          </p:cNvPicPr>
          <p:nvPr/>
        </p:nvPicPr>
        <p:blipFill>
          <a:blip r:embed="rId6"/>
          <a:stretch>
            <a:fillRect/>
          </a:stretch>
        </p:blipFill>
        <p:spPr>
          <a:xfrm>
            <a:off x="3253626" y="22459"/>
            <a:ext cx="2842374" cy="3070466"/>
          </a:xfrm>
          <a:prstGeom prst="rect">
            <a:avLst/>
          </a:prstGeom>
        </p:spPr>
      </p:pic>
      <p:sp>
        <p:nvSpPr>
          <p:cNvPr id="3" name="文本框 2">
            <a:extLst>
              <a:ext uri="{FF2B5EF4-FFF2-40B4-BE49-F238E27FC236}">
                <a16:creationId xmlns:a16="http://schemas.microsoft.com/office/drawing/2014/main" id="{8375316C-1C5B-E448-FCF4-BB8C8B96F4FE}"/>
              </a:ext>
            </a:extLst>
          </p:cNvPr>
          <p:cNvSpPr txBox="1"/>
          <p:nvPr/>
        </p:nvSpPr>
        <p:spPr>
          <a:xfrm>
            <a:off x="9362661" y="2181044"/>
            <a:ext cx="2812200" cy="4142673"/>
          </a:xfrm>
          <a:prstGeom prst="rect">
            <a:avLst/>
          </a:prstGeom>
          <a:noFill/>
        </p:spPr>
        <p:txBody>
          <a:bodyPr wrap="square" rtlCol="0">
            <a:spAutoFit/>
          </a:bodyPr>
          <a:lstStyle/>
          <a:p>
            <a:pPr defTabSz="914400">
              <a:lnSpc>
                <a:spcPct val="110000"/>
              </a:lnSpc>
              <a:spcAft>
                <a:spcPts val="600"/>
              </a:spcAft>
              <a:buClr>
                <a:schemeClr val="accent1"/>
              </a:buClr>
              <a:buSzPct val="100000"/>
            </a:pPr>
            <a:r>
              <a:rPr kumimoji="1" lang="en-US" altLang="zh-CN" sz="1400"/>
              <a:t>64 = Pre-snack blood glucose measurement</a:t>
            </a:r>
          </a:p>
          <a:p>
            <a:pPr defTabSz="914400">
              <a:lnSpc>
                <a:spcPct val="110000"/>
              </a:lnSpc>
              <a:spcAft>
                <a:spcPts val="600"/>
              </a:spcAft>
              <a:buClr>
                <a:schemeClr val="accent1"/>
              </a:buClr>
              <a:buSzPct val="100000"/>
            </a:pPr>
            <a:r>
              <a:rPr kumimoji="1" lang="en-US" altLang="zh-CN" sz="1400"/>
              <a:t>65 = Hypoglycemic symptoms</a:t>
            </a:r>
          </a:p>
          <a:p>
            <a:pPr defTabSz="914400">
              <a:lnSpc>
                <a:spcPct val="110000"/>
              </a:lnSpc>
              <a:spcAft>
                <a:spcPts val="600"/>
              </a:spcAft>
              <a:buClr>
                <a:schemeClr val="accent1"/>
              </a:buClr>
              <a:buSzPct val="100000"/>
            </a:pPr>
            <a:r>
              <a:rPr kumimoji="1" lang="en-US" altLang="zh-CN" sz="1400"/>
              <a:t>66 = Typical meal ingestion</a:t>
            </a:r>
          </a:p>
          <a:p>
            <a:pPr defTabSz="914400">
              <a:lnSpc>
                <a:spcPct val="110000"/>
              </a:lnSpc>
              <a:spcAft>
                <a:spcPts val="600"/>
              </a:spcAft>
              <a:buClr>
                <a:schemeClr val="accent1"/>
              </a:buClr>
              <a:buSzPct val="100000"/>
            </a:pPr>
            <a:r>
              <a:rPr kumimoji="1" lang="en-US" altLang="zh-CN" sz="1400"/>
              <a:t>67 = More-than-usual meal ingestion</a:t>
            </a:r>
          </a:p>
          <a:p>
            <a:pPr defTabSz="914400">
              <a:lnSpc>
                <a:spcPct val="110000"/>
              </a:lnSpc>
              <a:spcAft>
                <a:spcPts val="600"/>
              </a:spcAft>
              <a:buClr>
                <a:schemeClr val="accent1"/>
              </a:buClr>
              <a:buSzPct val="100000"/>
            </a:pPr>
            <a:r>
              <a:rPr kumimoji="1" lang="en-US" altLang="zh-CN" sz="1400"/>
              <a:t>68 = Less-than-usual meal ingestion</a:t>
            </a:r>
          </a:p>
          <a:p>
            <a:pPr defTabSz="914400">
              <a:lnSpc>
                <a:spcPct val="110000"/>
              </a:lnSpc>
              <a:spcAft>
                <a:spcPts val="600"/>
              </a:spcAft>
              <a:buClr>
                <a:schemeClr val="accent1"/>
              </a:buClr>
              <a:buSzPct val="100000"/>
            </a:pPr>
            <a:r>
              <a:rPr kumimoji="1" lang="en-US" altLang="zh-CN" sz="1400"/>
              <a:t>69 = Typical exercise activity</a:t>
            </a:r>
          </a:p>
          <a:p>
            <a:pPr defTabSz="914400">
              <a:lnSpc>
                <a:spcPct val="110000"/>
              </a:lnSpc>
              <a:spcAft>
                <a:spcPts val="600"/>
              </a:spcAft>
              <a:buClr>
                <a:schemeClr val="accent1"/>
              </a:buClr>
              <a:buSzPct val="100000"/>
            </a:pPr>
            <a:r>
              <a:rPr kumimoji="1" lang="en-US" altLang="zh-CN" sz="1400"/>
              <a:t>70 = More-than-usual exercise activity</a:t>
            </a:r>
          </a:p>
          <a:p>
            <a:pPr defTabSz="914400">
              <a:lnSpc>
                <a:spcPct val="110000"/>
              </a:lnSpc>
              <a:spcAft>
                <a:spcPts val="600"/>
              </a:spcAft>
              <a:buClr>
                <a:schemeClr val="accent1"/>
              </a:buClr>
              <a:buSzPct val="100000"/>
            </a:pPr>
            <a:r>
              <a:rPr kumimoji="1" lang="en-US" altLang="zh-CN" sz="1400"/>
              <a:t>71 = Less-than-usual exercise activity</a:t>
            </a:r>
          </a:p>
          <a:p>
            <a:pPr defTabSz="914400">
              <a:lnSpc>
                <a:spcPct val="110000"/>
              </a:lnSpc>
              <a:spcAft>
                <a:spcPts val="600"/>
              </a:spcAft>
              <a:buClr>
                <a:schemeClr val="accent1"/>
              </a:buClr>
              <a:buSzPct val="100000"/>
            </a:pPr>
            <a:r>
              <a:rPr kumimoji="1" lang="en-US" altLang="zh-CN" sz="1400"/>
              <a:t>72 = Unspecified special event</a:t>
            </a:r>
            <a:endParaRPr kumimoji="1" lang="en-US" altLang="zh-CN" sz="2400"/>
          </a:p>
          <a:p>
            <a:endParaRPr kumimoji="1" lang="zh-CN" altLang="en-US"/>
          </a:p>
        </p:txBody>
      </p:sp>
    </p:spTree>
    <p:extLst>
      <p:ext uri="{BB962C8B-B14F-4D97-AF65-F5344CB8AC3E}">
        <p14:creationId xmlns:p14="http://schemas.microsoft.com/office/powerpoint/2010/main" val="46390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9775249-AC20-A34C-086F-EACD93C802E4}"/>
              </a:ext>
            </a:extLst>
          </p:cNvPr>
          <p:cNvSpPr>
            <a:spLocks noGrp="1"/>
          </p:cNvSpPr>
          <p:nvPr>
            <p:ph idx="1"/>
          </p:nvPr>
        </p:nvSpPr>
        <p:spPr>
          <a:xfrm>
            <a:off x="817051" y="825036"/>
            <a:ext cx="10557897" cy="5207928"/>
          </a:xfrm>
        </p:spPr>
        <p:txBody>
          <a:bodyPr/>
          <a:lstStyle/>
          <a:p>
            <a:r>
              <a:rPr kumimoji="1" lang="en-US" altLang="zh-CN"/>
              <a:t>Delete rows containing 66, 67, 68, 69 in the Type column</a:t>
            </a:r>
          </a:p>
          <a:p>
            <a:r>
              <a:rPr kumimoji="1" lang="en-US" altLang="zh-CN"/>
              <a:t>Extract insulin and blood sugar values ​​and create two tables, based on ‘Type’</a:t>
            </a:r>
          </a:p>
          <a:p>
            <a:endParaRPr kumimoji="1" lang="en-US" altLang="zh-CN"/>
          </a:p>
          <a:p>
            <a:endParaRPr kumimoji="1" lang="en-US" altLang="zh-CN"/>
          </a:p>
          <a:p>
            <a:pPr marL="0" indent="0">
              <a:buNone/>
            </a:pPr>
            <a:endParaRPr kumimoji="1" lang="en-US" altLang="zh-CN"/>
          </a:p>
          <a:p>
            <a:pPr marL="0" indent="0">
              <a:buNone/>
            </a:pPr>
            <a:r>
              <a:rPr kumimoji="1" lang="en-US" altLang="zh-CN"/>
              <a:t>Convert object to numeric type and fill </a:t>
            </a:r>
            <a:r>
              <a:rPr kumimoji="1" lang="en-US" altLang="zh-CN" err="1"/>
              <a:t>na</a:t>
            </a:r>
            <a:r>
              <a:rPr kumimoji="1" lang="en-US" altLang="zh-CN"/>
              <a:t> with mean</a:t>
            </a:r>
          </a:p>
          <a:p>
            <a:pPr marL="0" indent="0">
              <a:buNone/>
            </a:pPr>
            <a:r>
              <a:rPr kumimoji="1" lang="en-US" altLang="zh-CN"/>
              <a:t>Then plus the values ​​at the same time point</a:t>
            </a:r>
          </a:p>
        </p:txBody>
      </p:sp>
      <p:pic>
        <p:nvPicPr>
          <p:cNvPr id="4" name="图片 3">
            <a:extLst>
              <a:ext uri="{FF2B5EF4-FFF2-40B4-BE49-F238E27FC236}">
                <a16:creationId xmlns:a16="http://schemas.microsoft.com/office/drawing/2014/main" id="{4F8E3D5E-9789-5853-6CE2-21B63E552DCD}"/>
              </a:ext>
            </a:extLst>
          </p:cNvPr>
          <p:cNvPicPr>
            <a:picLocks noChangeAspect="1"/>
          </p:cNvPicPr>
          <p:nvPr/>
        </p:nvPicPr>
        <p:blipFill>
          <a:blip r:embed="rId3"/>
          <a:stretch>
            <a:fillRect/>
          </a:stretch>
        </p:blipFill>
        <p:spPr>
          <a:xfrm>
            <a:off x="885475" y="1847437"/>
            <a:ext cx="7772400" cy="1297001"/>
          </a:xfrm>
          <a:prstGeom prst="rect">
            <a:avLst/>
          </a:prstGeom>
        </p:spPr>
      </p:pic>
    </p:spTree>
    <p:extLst>
      <p:ext uri="{BB962C8B-B14F-4D97-AF65-F5344CB8AC3E}">
        <p14:creationId xmlns:p14="http://schemas.microsoft.com/office/powerpoint/2010/main" val="3585503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ED2B910-B28F-4A54-B17C-8B7E5893A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545F118-1DF8-46A9-8A77-B3D9422CE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 name="Rectangle 29">
            <a:extLst>
              <a:ext uri="{FF2B5EF4-FFF2-40B4-BE49-F238E27FC236}">
                <a16:creationId xmlns:a16="http://schemas.microsoft.com/office/drawing/2014/main" id="{7CAB7D27-148D-4082-B160-72FAD580D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内容占位符 2">
            <a:extLst>
              <a:ext uri="{FF2B5EF4-FFF2-40B4-BE49-F238E27FC236}">
                <a16:creationId xmlns:a16="http://schemas.microsoft.com/office/drawing/2014/main" id="{A0D7C9DD-1B51-749B-54B5-F8E58FDF9974}"/>
              </a:ext>
            </a:extLst>
          </p:cNvPr>
          <p:cNvSpPr>
            <a:spLocks noGrp="1"/>
          </p:cNvSpPr>
          <p:nvPr>
            <p:ph idx="1"/>
          </p:nvPr>
        </p:nvSpPr>
        <p:spPr>
          <a:xfrm>
            <a:off x="-304" y="3717981"/>
            <a:ext cx="5420578" cy="2377304"/>
          </a:xfrm>
        </p:spPr>
        <p:txBody>
          <a:bodyPr>
            <a:normAutofit lnSpcReduction="10000"/>
          </a:bodyPr>
          <a:lstStyle/>
          <a:p>
            <a:pPr marL="0" indent="0">
              <a:buNone/>
            </a:pPr>
            <a:r>
              <a:rPr kumimoji="1" lang="en-US" altLang="zh-CN" sz="2400"/>
              <a:t>Number of injections at different doses</a:t>
            </a:r>
          </a:p>
          <a:p>
            <a:r>
              <a:rPr kumimoji="1" lang="en-US" altLang="zh-CN" sz="2400"/>
              <a:t>Most of the time, 10 units of insulin are injected, followed by 14 units</a:t>
            </a:r>
          </a:p>
          <a:p>
            <a:r>
              <a:rPr kumimoji="1" lang="en-US" altLang="zh-CN" sz="2400"/>
              <a:t>18 units may also be used on rare occasions</a:t>
            </a:r>
          </a:p>
        </p:txBody>
      </p:sp>
      <p:pic>
        <p:nvPicPr>
          <p:cNvPr id="32" name="Picture 31">
            <a:extLst>
              <a:ext uri="{FF2B5EF4-FFF2-40B4-BE49-F238E27FC236}">
                <a16:creationId xmlns:a16="http://schemas.microsoft.com/office/drawing/2014/main" id="{CD88FC76-F691-462A-BCF9-0BA4F5DE6D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33204A7E-B7E9-42D0-9DC4-B82FDC8C4B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11FFA2A-99FD-3474-6A3C-9CC22C1A6C37}"/>
              </a:ext>
            </a:extLst>
          </p:cNvPr>
          <p:cNvPicPr>
            <a:picLocks noChangeAspect="1"/>
          </p:cNvPicPr>
          <p:nvPr/>
        </p:nvPicPr>
        <p:blipFill>
          <a:blip r:embed="rId4"/>
          <a:stretch>
            <a:fillRect/>
          </a:stretch>
        </p:blipFill>
        <p:spPr>
          <a:xfrm>
            <a:off x="-304" y="-11431"/>
            <a:ext cx="5908684" cy="2999817"/>
          </a:xfrm>
          <a:prstGeom prst="rect">
            <a:avLst/>
          </a:prstGeom>
        </p:spPr>
      </p:pic>
      <p:sp>
        <p:nvSpPr>
          <p:cNvPr id="2" name="文本框 1">
            <a:extLst>
              <a:ext uri="{FF2B5EF4-FFF2-40B4-BE49-F238E27FC236}">
                <a16:creationId xmlns:a16="http://schemas.microsoft.com/office/drawing/2014/main" id="{8A3FB5BC-9EF2-936C-027C-8B56ADFE2577}"/>
              </a:ext>
            </a:extLst>
          </p:cNvPr>
          <p:cNvSpPr txBox="1"/>
          <p:nvPr/>
        </p:nvSpPr>
        <p:spPr>
          <a:xfrm>
            <a:off x="6771726" y="578893"/>
            <a:ext cx="5242257" cy="1077218"/>
          </a:xfrm>
          <a:prstGeom prst="rect">
            <a:avLst/>
          </a:prstGeom>
          <a:noFill/>
        </p:spPr>
        <p:txBody>
          <a:bodyPr wrap="square" rtlCol="0">
            <a:spAutoFit/>
          </a:bodyPr>
          <a:lstStyle/>
          <a:p>
            <a:r>
              <a:rPr kumimoji="1" lang="en-US" altLang="zh-CN" sz="2400"/>
              <a:t>Changes in insulin dose</a:t>
            </a:r>
          </a:p>
          <a:p>
            <a:endParaRPr kumimoji="1" lang="en-US" altLang="zh-CN" sz="2400"/>
          </a:p>
          <a:p>
            <a:endParaRPr kumimoji="1" lang="zh-CN" altLang="en-US" sz="1600"/>
          </a:p>
        </p:txBody>
      </p:sp>
      <p:pic>
        <p:nvPicPr>
          <p:cNvPr id="5" name="图片 4">
            <a:extLst>
              <a:ext uri="{FF2B5EF4-FFF2-40B4-BE49-F238E27FC236}">
                <a16:creationId xmlns:a16="http://schemas.microsoft.com/office/drawing/2014/main" id="{B15C65F3-2B5A-BE99-D75E-382F708C3F4D}"/>
              </a:ext>
            </a:extLst>
          </p:cNvPr>
          <p:cNvPicPr>
            <a:picLocks noChangeAspect="1"/>
          </p:cNvPicPr>
          <p:nvPr/>
        </p:nvPicPr>
        <p:blipFill>
          <a:blip r:embed="rId5"/>
          <a:stretch>
            <a:fillRect/>
          </a:stretch>
        </p:blipFill>
        <p:spPr>
          <a:xfrm>
            <a:off x="7455100" y="2892550"/>
            <a:ext cx="4558883" cy="3600857"/>
          </a:xfrm>
          <a:prstGeom prst="rect">
            <a:avLst/>
          </a:prstGeom>
        </p:spPr>
      </p:pic>
    </p:spTree>
    <p:extLst>
      <p:ext uri="{BB962C8B-B14F-4D97-AF65-F5344CB8AC3E}">
        <p14:creationId xmlns:p14="http://schemas.microsoft.com/office/powerpoint/2010/main" val="3861954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1A0007-E0A9-94B2-1283-6CE7BC75B312}"/>
              </a:ext>
            </a:extLst>
          </p:cNvPr>
          <p:cNvPicPr>
            <a:picLocks noChangeAspect="1"/>
          </p:cNvPicPr>
          <p:nvPr/>
        </p:nvPicPr>
        <p:blipFill>
          <a:blip r:embed="rId3"/>
          <a:stretch>
            <a:fillRect/>
          </a:stretch>
        </p:blipFill>
        <p:spPr>
          <a:xfrm>
            <a:off x="7901608" y="2877101"/>
            <a:ext cx="3806687" cy="3875649"/>
          </a:xfrm>
          <a:prstGeom prst="rect">
            <a:avLst/>
          </a:prstGeom>
        </p:spPr>
      </p:pic>
      <p:sp>
        <p:nvSpPr>
          <p:cNvPr id="8" name="文本框 7">
            <a:extLst>
              <a:ext uri="{FF2B5EF4-FFF2-40B4-BE49-F238E27FC236}">
                <a16:creationId xmlns:a16="http://schemas.microsoft.com/office/drawing/2014/main" id="{73512429-4888-C13F-FBB4-0FFE45EC02AC}"/>
              </a:ext>
            </a:extLst>
          </p:cNvPr>
          <p:cNvSpPr txBox="1"/>
          <p:nvPr/>
        </p:nvSpPr>
        <p:spPr>
          <a:xfrm>
            <a:off x="6771726" y="578893"/>
            <a:ext cx="5242257" cy="1077218"/>
          </a:xfrm>
          <a:prstGeom prst="rect">
            <a:avLst/>
          </a:prstGeom>
          <a:noFill/>
        </p:spPr>
        <p:txBody>
          <a:bodyPr wrap="square" rtlCol="0">
            <a:spAutoFit/>
          </a:bodyPr>
          <a:lstStyle/>
          <a:p>
            <a:r>
              <a:rPr kumimoji="1" lang="en-US" altLang="zh-CN" sz="2400"/>
              <a:t>Changes in insulin dose</a:t>
            </a:r>
          </a:p>
          <a:p>
            <a:endParaRPr kumimoji="1" lang="en-US" altLang="zh-CN" sz="2400"/>
          </a:p>
          <a:p>
            <a:endParaRPr kumimoji="1" lang="zh-CN" altLang="en-US" sz="1600"/>
          </a:p>
        </p:txBody>
      </p:sp>
      <p:sp>
        <p:nvSpPr>
          <p:cNvPr id="9" name="内容占位符 2">
            <a:extLst>
              <a:ext uri="{FF2B5EF4-FFF2-40B4-BE49-F238E27FC236}">
                <a16:creationId xmlns:a16="http://schemas.microsoft.com/office/drawing/2014/main" id="{43983C3A-6FFC-0BAD-3E7C-7570D8F1867E}"/>
              </a:ext>
            </a:extLst>
          </p:cNvPr>
          <p:cNvSpPr>
            <a:spLocks noGrp="1"/>
          </p:cNvSpPr>
          <p:nvPr>
            <p:ph idx="1"/>
          </p:nvPr>
        </p:nvSpPr>
        <p:spPr>
          <a:xfrm>
            <a:off x="297870" y="3626273"/>
            <a:ext cx="5420578" cy="2377304"/>
          </a:xfrm>
        </p:spPr>
        <p:txBody>
          <a:bodyPr>
            <a:normAutofit/>
          </a:bodyPr>
          <a:lstStyle/>
          <a:p>
            <a:pPr marL="0" indent="0">
              <a:buNone/>
            </a:pPr>
            <a:r>
              <a:rPr kumimoji="1" lang="en-US" altLang="zh-CN" sz="2400"/>
              <a:t>Number of injections at different doses</a:t>
            </a:r>
          </a:p>
          <a:p>
            <a:r>
              <a:rPr kumimoji="1" lang="en-US" altLang="zh-CN" sz="2400"/>
              <a:t>They mainly use 22, 4, and 6 units of insulin injection</a:t>
            </a:r>
          </a:p>
        </p:txBody>
      </p:sp>
      <p:pic>
        <p:nvPicPr>
          <p:cNvPr id="10" name="图片 9">
            <a:extLst>
              <a:ext uri="{FF2B5EF4-FFF2-40B4-BE49-F238E27FC236}">
                <a16:creationId xmlns:a16="http://schemas.microsoft.com/office/drawing/2014/main" id="{3AB809A3-3C1C-2593-DCFA-945861114897}"/>
              </a:ext>
            </a:extLst>
          </p:cNvPr>
          <p:cNvPicPr>
            <a:picLocks noChangeAspect="1"/>
          </p:cNvPicPr>
          <p:nvPr/>
        </p:nvPicPr>
        <p:blipFill>
          <a:blip r:embed="rId4"/>
          <a:stretch>
            <a:fillRect/>
          </a:stretch>
        </p:blipFill>
        <p:spPr>
          <a:xfrm>
            <a:off x="133343" y="577278"/>
            <a:ext cx="6676685" cy="2377304"/>
          </a:xfrm>
          <a:prstGeom prst="rect">
            <a:avLst/>
          </a:prstGeom>
        </p:spPr>
      </p:pic>
    </p:spTree>
    <p:extLst>
      <p:ext uri="{BB962C8B-B14F-4D97-AF65-F5344CB8AC3E}">
        <p14:creationId xmlns:p14="http://schemas.microsoft.com/office/powerpoint/2010/main" val="3409161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CA2C9-B795-1DA4-F062-1131B4BC0B8B}"/>
              </a:ext>
            </a:extLst>
          </p:cNvPr>
          <p:cNvSpPr>
            <a:spLocks noGrp="1"/>
          </p:cNvSpPr>
          <p:nvPr>
            <p:ph type="title"/>
          </p:nvPr>
        </p:nvSpPr>
        <p:spPr>
          <a:xfrm>
            <a:off x="1491336" y="240165"/>
            <a:ext cx="9603275" cy="1049235"/>
          </a:xfrm>
        </p:spPr>
        <p:txBody>
          <a:bodyPr/>
          <a:lstStyle/>
          <a:p>
            <a:r>
              <a:rPr kumimoji="1" lang="en-US" altLang="zh-CN" cap="none"/>
              <a:t>Choose a blood sugar range based on existing knowledge</a:t>
            </a:r>
            <a:endParaRPr kumimoji="1" lang="zh-CN" altLang="en-US" cap="none"/>
          </a:p>
        </p:txBody>
      </p:sp>
      <p:pic>
        <p:nvPicPr>
          <p:cNvPr id="4" name="图片 3">
            <a:extLst>
              <a:ext uri="{FF2B5EF4-FFF2-40B4-BE49-F238E27FC236}">
                <a16:creationId xmlns:a16="http://schemas.microsoft.com/office/drawing/2014/main" id="{43AA3605-4E6B-A62C-430B-A6524D48307E}"/>
              </a:ext>
            </a:extLst>
          </p:cNvPr>
          <p:cNvPicPr>
            <a:picLocks noChangeAspect="1"/>
          </p:cNvPicPr>
          <p:nvPr/>
        </p:nvPicPr>
        <p:blipFill>
          <a:blip r:embed="rId3"/>
          <a:stretch>
            <a:fillRect/>
          </a:stretch>
        </p:blipFill>
        <p:spPr>
          <a:xfrm>
            <a:off x="992683" y="1617426"/>
            <a:ext cx="2193943" cy="2441846"/>
          </a:xfrm>
          <a:prstGeom prst="rect">
            <a:avLst/>
          </a:prstGeom>
        </p:spPr>
      </p:pic>
      <p:pic>
        <p:nvPicPr>
          <p:cNvPr id="5" name="图片 4">
            <a:extLst>
              <a:ext uri="{FF2B5EF4-FFF2-40B4-BE49-F238E27FC236}">
                <a16:creationId xmlns:a16="http://schemas.microsoft.com/office/drawing/2014/main" id="{09987A55-49AF-F884-163A-2894D405A035}"/>
              </a:ext>
            </a:extLst>
          </p:cNvPr>
          <p:cNvPicPr>
            <a:picLocks noChangeAspect="1"/>
          </p:cNvPicPr>
          <p:nvPr/>
        </p:nvPicPr>
        <p:blipFill>
          <a:blip r:embed="rId4"/>
          <a:stretch>
            <a:fillRect/>
          </a:stretch>
        </p:blipFill>
        <p:spPr>
          <a:xfrm>
            <a:off x="9005376" y="1644724"/>
            <a:ext cx="2102805" cy="2340410"/>
          </a:xfrm>
          <a:prstGeom prst="rect">
            <a:avLst/>
          </a:prstGeom>
        </p:spPr>
      </p:pic>
      <p:pic>
        <p:nvPicPr>
          <p:cNvPr id="6" name="图片 5">
            <a:extLst>
              <a:ext uri="{FF2B5EF4-FFF2-40B4-BE49-F238E27FC236}">
                <a16:creationId xmlns:a16="http://schemas.microsoft.com/office/drawing/2014/main" id="{41B44840-B860-D7F8-92AD-F728CFEA1E53}"/>
              </a:ext>
            </a:extLst>
          </p:cNvPr>
          <p:cNvPicPr>
            <a:picLocks noChangeAspect="1"/>
          </p:cNvPicPr>
          <p:nvPr/>
        </p:nvPicPr>
        <p:blipFill>
          <a:blip r:embed="rId5"/>
          <a:stretch>
            <a:fillRect/>
          </a:stretch>
        </p:blipFill>
        <p:spPr>
          <a:xfrm>
            <a:off x="257887" y="4059272"/>
            <a:ext cx="2701794" cy="2182588"/>
          </a:xfrm>
          <a:prstGeom prst="rect">
            <a:avLst/>
          </a:prstGeom>
        </p:spPr>
      </p:pic>
      <p:pic>
        <p:nvPicPr>
          <p:cNvPr id="7" name="图片 6">
            <a:extLst>
              <a:ext uri="{FF2B5EF4-FFF2-40B4-BE49-F238E27FC236}">
                <a16:creationId xmlns:a16="http://schemas.microsoft.com/office/drawing/2014/main" id="{2C011A7C-C230-060F-47D9-FC208DB2F190}"/>
              </a:ext>
            </a:extLst>
          </p:cNvPr>
          <p:cNvPicPr>
            <a:picLocks noChangeAspect="1"/>
          </p:cNvPicPr>
          <p:nvPr/>
        </p:nvPicPr>
        <p:blipFill>
          <a:blip r:embed="rId6"/>
          <a:stretch>
            <a:fillRect/>
          </a:stretch>
        </p:blipFill>
        <p:spPr>
          <a:xfrm>
            <a:off x="2959681" y="4079964"/>
            <a:ext cx="2701792" cy="2182587"/>
          </a:xfrm>
          <a:prstGeom prst="rect">
            <a:avLst/>
          </a:prstGeom>
        </p:spPr>
      </p:pic>
      <p:pic>
        <p:nvPicPr>
          <p:cNvPr id="8" name="图片 7">
            <a:extLst>
              <a:ext uri="{FF2B5EF4-FFF2-40B4-BE49-F238E27FC236}">
                <a16:creationId xmlns:a16="http://schemas.microsoft.com/office/drawing/2014/main" id="{DA976C69-6259-925C-D954-71E701EB3AE4}"/>
              </a:ext>
            </a:extLst>
          </p:cNvPr>
          <p:cNvPicPr>
            <a:picLocks noChangeAspect="1"/>
          </p:cNvPicPr>
          <p:nvPr/>
        </p:nvPicPr>
        <p:blipFill>
          <a:blip r:embed="rId7"/>
          <a:stretch>
            <a:fillRect/>
          </a:stretch>
        </p:blipFill>
        <p:spPr>
          <a:xfrm>
            <a:off x="6410270" y="3985134"/>
            <a:ext cx="2701792" cy="2182586"/>
          </a:xfrm>
          <a:prstGeom prst="rect">
            <a:avLst/>
          </a:prstGeom>
        </p:spPr>
      </p:pic>
      <p:pic>
        <p:nvPicPr>
          <p:cNvPr id="9" name="图片 8">
            <a:extLst>
              <a:ext uri="{FF2B5EF4-FFF2-40B4-BE49-F238E27FC236}">
                <a16:creationId xmlns:a16="http://schemas.microsoft.com/office/drawing/2014/main" id="{864054B1-A606-DE56-847C-EEEDE64BE12A}"/>
              </a:ext>
            </a:extLst>
          </p:cNvPr>
          <p:cNvPicPr>
            <a:picLocks noChangeAspect="1"/>
          </p:cNvPicPr>
          <p:nvPr/>
        </p:nvPicPr>
        <p:blipFill>
          <a:blip r:embed="rId8"/>
          <a:stretch>
            <a:fillRect/>
          </a:stretch>
        </p:blipFill>
        <p:spPr>
          <a:xfrm>
            <a:off x="9112062" y="4012113"/>
            <a:ext cx="2701791" cy="2182586"/>
          </a:xfrm>
          <a:prstGeom prst="rect">
            <a:avLst/>
          </a:prstGeom>
        </p:spPr>
      </p:pic>
      <p:sp>
        <p:nvSpPr>
          <p:cNvPr id="10" name="内容占位符 2">
            <a:extLst>
              <a:ext uri="{FF2B5EF4-FFF2-40B4-BE49-F238E27FC236}">
                <a16:creationId xmlns:a16="http://schemas.microsoft.com/office/drawing/2014/main" id="{8D30BAC9-336F-6A7E-2D28-C8B6261136EE}"/>
              </a:ext>
            </a:extLst>
          </p:cNvPr>
          <p:cNvSpPr>
            <a:spLocks noGrp="1"/>
          </p:cNvSpPr>
          <p:nvPr>
            <p:ph idx="1"/>
          </p:nvPr>
        </p:nvSpPr>
        <p:spPr>
          <a:xfrm>
            <a:off x="3323622" y="1888996"/>
            <a:ext cx="5544758" cy="1967740"/>
          </a:xfrm>
        </p:spPr>
        <p:txBody>
          <a:bodyPr>
            <a:normAutofit lnSpcReduction="10000"/>
          </a:bodyPr>
          <a:lstStyle/>
          <a:p>
            <a:r>
              <a:rPr kumimoji="1" lang="en-US" altLang="zh-CN"/>
              <a:t>Restrict the values ​​to a specific range, such as 45 to 350, and use Pandas’ clip method.</a:t>
            </a:r>
          </a:p>
          <a:p>
            <a:r>
              <a:rPr kumimoji="1" lang="en-US" altLang="zh-CN"/>
              <a:t> This will replace values ​​below the lower limit with the lower limit, and values ​​above the upper limit with the upper limit.</a:t>
            </a:r>
          </a:p>
          <a:p>
            <a:endParaRPr kumimoji="1" lang="zh-CN" altLang="en-US"/>
          </a:p>
        </p:txBody>
      </p:sp>
    </p:spTree>
    <p:extLst>
      <p:ext uri="{BB962C8B-B14F-4D97-AF65-F5344CB8AC3E}">
        <p14:creationId xmlns:p14="http://schemas.microsoft.com/office/powerpoint/2010/main" val="3638365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3C36DF-047D-888D-1DF0-94AEACCFCC72}"/>
              </a:ext>
            </a:extLst>
          </p:cNvPr>
          <p:cNvSpPr>
            <a:spLocks noGrp="1"/>
          </p:cNvSpPr>
          <p:nvPr>
            <p:ph idx="1"/>
          </p:nvPr>
        </p:nvSpPr>
        <p:spPr>
          <a:xfrm>
            <a:off x="728869" y="103498"/>
            <a:ext cx="10734262" cy="1229917"/>
          </a:xfrm>
        </p:spPr>
        <p:txBody>
          <a:bodyPr>
            <a:normAutofit/>
          </a:bodyPr>
          <a:lstStyle/>
          <a:p>
            <a:pPr marL="0" indent="0" algn="ctr">
              <a:buNone/>
            </a:pPr>
            <a:r>
              <a:rPr kumimoji="1" lang="en-US" altLang="zh-CN" sz="2400"/>
              <a:t>The overall fluctuation trends</a:t>
            </a:r>
            <a:r>
              <a:rPr kumimoji="1" lang="zh-CN" altLang="en-US" sz="2400"/>
              <a:t> </a:t>
            </a:r>
            <a:r>
              <a:rPr kumimoji="1" lang="en-US" altLang="zh-CN" sz="2400"/>
              <a:t>of blood sugar for some patients from 1989 to1990</a:t>
            </a:r>
          </a:p>
        </p:txBody>
      </p:sp>
      <p:pic>
        <p:nvPicPr>
          <p:cNvPr id="4" name="图片 3">
            <a:extLst>
              <a:ext uri="{FF2B5EF4-FFF2-40B4-BE49-F238E27FC236}">
                <a16:creationId xmlns:a16="http://schemas.microsoft.com/office/drawing/2014/main" id="{642A6C82-32D9-489E-F63D-A6B3D49F09AC}"/>
              </a:ext>
            </a:extLst>
          </p:cNvPr>
          <p:cNvPicPr>
            <a:picLocks noChangeAspect="1"/>
          </p:cNvPicPr>
          <p:nvPr/>
        </p:nvPicPr>
        <p:blipFill>
          <a:blip r:embed="rId2"/>
          <a:stretch>
            <a:fillRect/>
          </a:stretch>
        </p:blipFill>
        <p:spPr>
          <a:xfrm>
            <a:off x="101978" y="1333415"/>
            <a:ext cx="5804451" cy="2328837"/>
          </a:xfrm>
          <a:prstGeom prst="rect">
            <a:avLst/>
          </a:prstGeom>
        </p:spPr>
      </p:pic>
      <p:pic>
        <p:nvPicPr>
          <p:cNvPr id="5" name="图片 4">
            <a:extLst>
              <a:ext uri="{FF2B5EF4-FFF2-40B4-BE49-F238E27FC236}">
                <a16:creationId xmlns:a16="http://schemas.microsoft.com/office/drawing/2014/main" id="{C278BCBA-C2B3-9ECE-9283-BB9871347887}"/>
              </a:ext>
            </a:extLst>
          </p:cNvPr>
          <p:cNvPicPr>
            <a:picLocks noChangeAspect="1"/>
          </p:cNvPicPr>
          <p:nvPr/>
        </p:nvPicPr>
        <p:blipFill>
          <a:blip r:embed="rId3"/>
          <a:stretch>
            <a:fillRect/>
          </a:stretch>
        </p:blipFill>
        <p:spPr>
          <a:xfrm>
            <a:off x="101978" y="3725978"/>
            <a:ext cx="5804451" cy="2332382"/>
          </a:xfrm>
          <a:prstGeom prst="rect">
            <a:avLst/>
          </a:prstGeom>
        </p:spPr>
      </p:pic>
      <p:pic>
        <p:nvPicPr>
          <p:cNvPr id="6" name="图片 5">
            <a:extLst>
              <a:ext uri="{FF2B5EF4-FFF2-40B4-BE49-F238E27FC236}">
                <a16:creationId xmlns:a16="http://schemas.microsoft.com/office/drawing/2014/main" id="{629CF1AC-4528-E0F9-E202-D6DA5E3FA78D}"/>
              </a:ext>
            </a:extLst>
          </p:cNvPr>
          <p:cNvPicPr>
            <a:picLocks noChangeAspect="1"/>
          </p:cNvPicPr>
          <p:nvPr/>
        </p:nvPicPr>
        <p:blipFill>
          <a:blip r:embed="rId4"/>
          <a:stretch>
            <a:fillRect/>
          </a:stretch>
        </p:blipFill>
        <p:spPr>
          <a:xfrm>
            <a:off x="6096000" y="1352619"/>
            <a:ext cx="5906428" cy="2373359"/>
          </a:xfrm>
          <a:prstGeom prst="rect">
            <a:avLst/>
          </a:prstGeom>
        </p:spPr>
      </p:pic>
    </p:spTree>
    <p:extLst>
      <p:ext uri="{BB962C8B-B14F-4D97-AF65-F5344CB8AC3E}">
        <p14:creationId xmlns:p14="http://schemas.microsoft.com/office/powerpoint/2010/main" val="1542386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7638FD4-322E-994F-2D03-023171DC786E}"/>
              </a:ext>
            </a:extLst>
          </p:cNvPr>
          <p:cNvSpPr>
            <a:spLocks noGrp="1"/>
          </p:cNvSpPr>
          <p:nvPr>
            <p:ph type="title"/>
          </p:nvPr>
        </p:nvSpPr>
        <p:spPr>
          <a:xfrm>
            <a:off x="812205" y="804519"/>
            <a:ext cx="3241820" cy="4431360"/>
          </a:xfrm>
        </p:spPr>
        <p:txBody>
          <a:bodyPr anchor="ctr">
            <a:normAutofit/>
          </a:bodyPr>
          <a:lstStyle/>
          <a:p>
            <a:r>
              <a:rPr lang="en-US" sz="2700" b="1">
                <a:latin typeface="Times New Roman" panose="02020603050405020304" pitchFamily="18" charset="0"/>
                <a:cs typeface="Times New Roman" panose="02020603050405020304" pitchFamily="18" charset="0"/>
              </a:rPr>
              <a:t>Introduction</a:t>
            </a:r>
            <a:endParaRPr lang="en-US" sz="2700">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29C488-CEBE-50E6-9B5F-829ECAF4F92F}"/>
              </a:ext>
            </a:extLst>
          </p:cNvPr>
          <p:cNvSpPr>
            <a:spLocks noGrp="1"/>
          </p:cNvSpPr>
          <p:nvPr>
            <p:ph idx="1"/>
          </p:nvPr>
        </p:nvSpPr>
        <p:spPr>
          <a:xfrm>
            <a:off x="4637863" y="804520"/>
            <a:ext cx="6102559" cy="4431359"/>
          </a:xfrm>
        </p:spPr>
        <p:txBody>
          <a:bodyPr anchor="ctr">
            <a:normAutofit/>
          </a:bodyPr>
          <a:lstStyle/>
          <a:p>
            <a:r>
              <a:rPr lang="en-US" sz="3200">
                <a:latin typeface="Times New Roman" panose="02020603050405020304" pitchFamily="18" charset="0"/>
                <a:cs typeface="Times New Roman" panose="02020603050405020304" pitchFamily="18" charset="0"/>
              </a:rPr>
              <a:t>CRISP-DM stands for Cross Industry Standard Process for Data Mining. It is a robust and well-established methodology that provides a structured approach to planning and executing a data science project</a:t>
            </a:r>
            <a:r>
              <a:rPr lang="en-US" sz="2400" cap="all">
                <a:latin typeface="Times New Roman" panose="02020603050405020304" pitchFamily="18" charset="0"/>
                <a:cs typeface="Times New Roman" panose="02020603050405020304" pitchFamily="18" charset="0"/>
              </a:rPr>
              <a:t>. </a:t>
            </a:r>
          </a:p>
        </p:txBody>
      </p:sp>
      <p:pic>
        <p:nvPicPr>
          <p:cNvPr id="21" name="Picture 20">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267897847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4C9DE-E341-AC98-C43C-42BE75FFD4D1}"/>
              </a:ext>
            </a:extLst>
          </p:cNvPr>
          <p:cNvSpPr>
            <a:spLocks noGrp="1"/>
          </p:cNvSpPr>
          <p:nvPr>
            <p:ph type="title"/>
          </p:nvPr>
        </p:nvSpPr>
        <p:spPr>
          <a:xfrm>
            <a:off x="7907372" y="509552"/>
            <a:ext cx="3147482" cy="1049235"/>
          </a:xfrm>
        </p:spPr>
        <p:txBody>
          <a:bodyPr>
            <a:normAutofit/>
          </a:bodyPr>
          <a:lstStyle/>
          <a:p>
            <a:r>
              <a:rPr kumimoji="1" lang="en-US" altLang="zh-CN" cap="none">
                <a:latin typeface="+mn-lt"/>
              </a:rPr>
              <a:t>Create a rolling window</a:t>
            </a:r>
            <a:endParaRPr kumimoji="1" lang="zh-CN" altLang="en-US" cap="none">
              <a:latin typeface="+mn-lt"/>
            </a:endParaRPr>
          </a:p>
        </p:txBody>
      </p:sp>
      <p:pic>
        <p:nvPicPr>
          <p:cNvPr id="4" name="图片 3">
            <a:extLst>
              <a:ext uri="{FF2B5EF4-FFF2-40B4-BE49-F238E27FC236}">
                <a16:creationId xmlns:a16="http://schemas.microsoft.com/office/drawing/2014/main" id="{B0843F67-1F42-6AE8-2CD9-496D4371A901}"/>
              </a:ext>
            </a:extLst>
          </p:cNvPr>
          <p:cNvPicPr>
            <a:picLocks noChangeAspect="1"/>
          </p:cNvPicPr>
          <p:nvPr/>
        </p:nvPicPr>
        <p:blipFill>
          <a:blip r:embed="rId3"/>
          <a:stretch>
            <a:fillRect/>
          </a:stretch>
        </p:blipFill>
        <p:spPr>
          <a:xfrm>
            <a:off x="134972" y="1558788"/>
            <a:ext cx="4635811" cy="2341084"/>
          </a:xfrm>
          <a:prstGeom prst="rect">
            <a:avLst/>
          </a:prstGeom>
        </p:spPr>
      </p:pic>
      <p:pic>
        <p:nvPicPr>
          <p:cNvPr id="5" name="图片 4">
            <a:extLst>
              <a:ext uri="{FF2B5EF4-FFF2-40B4-BE49-F238E27FC236}">
                <a16:creationId xmlns:a16="http://schemas.microsoft.com/office/drawing/2014/main" id="{1ECFB33F-AD2A-4701-DD5B-F5C7260E0DCF}"/>
              </a:ext>
            </a:extLst>
          </p:cNvPr>
          <p:cNvPicPr>
            <a:picLocks noChangeAspect="1"/>
          </p:cNvPicPr>
          <p:nvPr/>
        </p:nvPicPr>
        <p:blipFill>
          <a:blip r:embed="rId4"/>
          <a:stretch>
            <a:fillRect/>
          </a:stretch>
        </p:blipFill>
        <p:spPr>
          <a:xfrm>
            <a:off x="134972" y="3728487"/>
            <a:ext cx="4635811" cy="2373358"/>
          </a:xfrm>
          <a:prstGeom prst="rect">
            <a:avLst/>
          </a:prstGeom>
        </p:spPr>
      </p:pic>
      <p:pic>
        <p:nvPicPr>
          <p:cNvPr id="6" name="图片 5">
            <a:extLst>
              <a:ext uri="{FF2B5EF4-FFF2-40B4-BE49-F238E27FC236}">
                <a16:creationId xmlns:a16="http://schemas.microsoft.com/office/drawing/2014/main" id="{EADCF4E6-3A7B-F2E7-3AB0-D759D2F56036}"/>
              </a:ext>
            </a:extLst>
          </p:cNvPr>
          <p:cNvPicPr>
            <a:picLocks noChangeAspect="1"/>
          </p:cNvPicPr>
          <p:nvPr/>
        </p:nvPicPr>
        <p:blipFill>
          <a:blip r:embed="rId5"/>
          <a:stretch>
            <a:fillRect/>
          </a:stretch>
        </p:blipFill>
        <p:spPr>
          <a:xfrm>
            <a:off x="134972" y="716500"/>
            <a:ext cx="7772400" cy="842287"/>
          </a:xfrm>
          <a:prstGeom prst="rect">
            <a:avLst/>
          </a:prstGeom>
        </p:spPr>
      </p:pic>
      <p:sp>
        <p:nvSpPr>
          <p:cNvPr id="7" name="文本框 6">
            <a:extLst>
              <a:ext uri="{FF2B5EF4-FFF2-40B4-BE49-F238E27FC236}">
                <a16:creationId xmlns:a16="http://schemas.microsoft.com/office/drawing/2014/main" id="{AEB1A925-5B93-A5AF-D284-6B1E70216CEA}"/>
              </a:ext>
            </a:extLst>
          </p:cNvPr>
          <p:cNvSpPr txBox="1"/>
          <p:nvPr/>
        </p:nvSpPr>
        <p:spPr>
          <a:xfrm>
            <a:off x="7083145" y="2094579"/>
            <a:ext cx="4795935" cy="646331"/>
          </a:xfrm>
          <a:prstGeom prst="rect">
            <a:avLst/>
          </a:prstGeom>
          <a:noFill/>
        </p:spPr>
        <p:txBody>
          <a:bodyPr wrap="square" rtlCol="0">
            <a:spAutoFit/>
          </a:bodyPr>
          <a:lstStyle/>
          <a:p>
            <a:r>
              <a:rPr kumimoji="1" lang="en-US" altLang="zh-CN"/>
              <a:t>This orange line represents the rolling mean</a:t>
            </a:r>
          </a:p>
          <a:p>
            <a:endParaRPr kumimoji="1" lang="zh-CN" altLang="en-US"/>
          </a:p>
        </p:txBody>
      </p:sp>
      <p:pic>
        <p:nvPicPr>
          <p:cNvPr id="9" name="图片 8">
            <a:extLst>
              <a:ext uri="{FF2B5EF4-FFF2-40B4-BE49-F238E27FC236}">
                <a16:creationId xmlns:a16="http://schemas.microsoft.com/office/drawing/2014/main" id="{A88E0176-EE3F-A65C-78D4-9F2B1E30FAD8}"/>
              </a:ext>
            </a:extLst>
          </p:cNvPr>
          <p:cNvPicPr>
            <a:picLocks noChangeAspect="1"/>
          </p:cNvPicPr>
          <p:nvPr/>
        </p:nvPicPr>
        <p:blipFill>
          <a:blip r:embed="rId6"/>
          <a:stretch>
            <a:fillRect/>
          </a:stretch>
        </p:blipFill>
        <p:spPr>
          <a:xfrm>
            <a:off x="4972516" y="3739127"/>
            <a:ext cx="4635811" cy="2390515"/>
          </a:xfrm>
          <a:prstGeom prst="rect">
            <a:avLst/>
          </a:prstGeom>
        </p:spPr>
      </p:pic>
    </p:spTree>
    <p:extLst>
      <p:ext uri="{BB962C8B-B14F-4D97-AF65-F5344CB8AC3E}">
        <p14:creationId xmlns:p14="http://schemas.microsoft.com/office/powerpoint/2010/main" val="4235045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CEE36-27A9-E186-C717-061D2644ACFA}"/>
              </a:ext>
            </a:extLst>
          </p:cNvPr>
          <p:cNvSpPr>
            <a:spLocks noGrp="1"/>
          </p:cNvSpPr>
          <p:nvPr>
            <p:ph type="title"/>
          </p:nvPr>
        </p:nvSpPr>
        <p:spPr>
          <a:xfrm>
            <a:off x="1451579" y="342418"/>
            <a:ext cx="9603275" cy="651495"/>
          </a:xfrm>
        </p:spPr>
        <p:txBody>
          <a:bodyPr>
            <a:normAutofit/>
          </a:bodyPr>
          <a:lstStyle/>
          <a:p>
            <a:r>
              <a:rPr kumimoji="1" lang="en-US" altLang="zh-CN" cap="none"/>
              <a:t>Extract hourly information and calculate hourly mean</a:t>
            </a:r>
            <a:endParaRPr kumimoji="1" lang="zh-CN" altLang="en-US" cap="none"/>
          </a:p>
        </p:txBody>
      </p:sp>
      <p:pic>
        <p:nvPicPr>
          <p:cNvPr id="4" name="图片 3">
            <a:extLst>
              <a:ext uri="{FF2B5EF4-FFF2-40B4-BE49-F238E27FC236}">
                <a16:creationId xmlns:a16="http://schemas.microsoft.com/office/drawing/2014/main" id="{7D524554-B345-3369-6B6C-60FFB13BC477}"/>
              </a:ext>
            </a:extLst>
          </p:cNvPr>
          <p:cNvPicPr>
            <a:picLocks noChangeAspect="1"/>
          </p:cNvPicPr>
          <p:nvPr/>
        </p:nvPicPr>
        <p:blipFill>
          <a:blip r:embed="rId3"/>
          <a:stretch>
            <a:fillRect/>
          </a:stretch>
        </p:blipFill>
        <p:spPr>
          <a:xfrm>
            <a:off x="1337740" y="1853755"/>
            <a:ext cx="2482889" cy="2048384"/>
          </a:xfrm>
          <a:prstGeom prst="rect">
            <a:avLst/>
          </a:prstGeom>
        </p:spPr>
      </p:pic>
      <p:pic>
        <p:nvPicPr>
          <p:cNvPr id="5" name="图片 4">
            <a:extLst>
              <a:ext uri="{FF2B5EF4-FFF2-40B4-BE49-F238E27FC236}">
                <a16:creationId xmlns:a16="http://schemas.microsoft.com/office/drawing/2014/main" id="{5E86D2EF-90FE-4936-70F4-69D3C326421A}"/>
              </a:ext>
            </a:extLst>
          </p:cNvPr>
          <p:cNvPicPr>
            <a:picLocks noChangeAspect="1"/>
          </p:cNvPicPr>
          <p:nvPr/>
        </p:nvPicPr>
        <p:blipFill>
          <a:blip r:embed="rId4"/>
          <a:stretch>
            <a:fillRect/>
          </a:stretch>
        </p:blipFill>
        <p:spPr>
          <a:xfrm>
            <a:off x="972615" y="1099983"/>
            <a:ext cx="7721600" cy="647700"/>
          </a:xfrm>
          <a:prstGeom prst="rect">
            <a:avLst/>
          </a:prstGeom>
        </p:spPr>
      </p:pic>
      <p:pic>
        <p:nvPicPr>
          <p:cNvPr id="6" name="图片 5">
            <a:extLst>
              <a:ext uri="{FF2B5EF4-FFF2-40B4-BE49-F238E27FC236}">
                <a16:creationId xmlns:a16="http://schemas.microsoft.com/office/drawing/2014/main" id="{D256BC63-1701-D7DC-9CA5-0C6A5296F10D}"/>
              </a:ext>
            </a:extLst>
          </p:cNvPr>
          <p:cNvPicPr>
            <a:picLocks noChangeAspect="1"/>
          </p:cNvPicPr>
          <p:nvPr/>
        </p:nvPicPr>
        <p:blipFill>
          <a:blip r:embed="rId5"/>
          <a:stretch>
            <a:fillRect/>
          </a:stretch>
        </p:blipFill>
        <p:spPr>
          <a:xfrm>
            <a:off x="4431539" y="1853753"/>
            <a:ext cx="2490548" cy="2048386"/>
          </a:xfrm>
          <a:prstGeom prst="rect">
            <a:avLst/>
          </a:prstGeom>
        </p:spPr>
      </p:pic>
    </p:spTree>
    <p:extLst>
      <p:ext uri="{BB962C8B-B14F-4D97-AF65-F5344CB8AC3E}">
        <p14:creationId xmlns:p14="http://schemas.microsoft.com/office/powerpoint/2010/main" val="2890798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EFFFE1F-2EDE-D3B4-EF70-863C6518E69A}"/>
              </a:ext>
            </a:extLst>
          </p:cNvPr>
          <p:cNvSpPr txBox="1"/>
          <p:nvPr/>
        </p:nvSpPr>
        <p:spPr>
          <a:xfrm>
            <a:off x="682487" y="2408273"/>
            <a:ext cx="10827026" cy="646331"/>
          </a:xfrm>
          <a:prstGeom prst="rect">
            <a:avLst/>
          </a:prstGeom>
          <a:noFill/>
        </p:spPr>
        <p:txBody>
          <a:bodyPr wrap="square" rtlCol="0">
            <a:spAutoFit/>
          </a:bodyPr>
          <a:lstStyle/>
          <a:p>
            <a:pPr algn="ctr"/>
            <a:r>
              <a:rPr lang="en-US" altLang="zh-CN" sz="3600"/>
              <a:t>Phase 3 : Data Preparation</a:t>
            </a:r>
            <a:endParaRPr lang="en-US" altLang="zh-CN" sz="3600" i="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0141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0866D-EEA9-C1CC-ADA5-825C3CCC2CFA}"/>
              </a:ext>
            </a:extLst>
          </p:cNvPr>
          <p:cNvSpPr>
            <a:spLocks noGrp="1"/>
          </p:cNvSpPr>
          <p:nvPr>
            <p:ph type="title"/>
          </p:nvPr>
        </p:nvSpPr>
        <p:spPr>
          <a:xfrm>
            <a:off x="7557521" y="555919"/>
            <a:ext cx="4158749" cy="1049235"/>
          </a:xfrm>
        </p:spPr>
        <p:txBody>
          <a:bodyPr vert="horz" lIns="91440" tIns="45720" rIns="91440" bIns="45720" rtlCol="0" anchor="t">
            <a:normAutofit/>
          </a:bodyPr>
          <a:lstStyle/>
          <a:p>
            <a:r>
              <a:rPr kumimoji="1" lang="en-US" altLang="zh-CN" sz="3200" cap="none"/>
              <a:t>Replace missing values with median</a:t>
            </a:r>
            <a:r>
              <a:rPr kumimoji="1" lang="zh-CN" altLang="en-US" sz="3200" cap="none"/>
              <a:t> </a:t>
            </a:r>
            <a:endParaRPr kumimoji="1" lang="en-US" altLang="zh-CN" sz="3200" cap="none"/>
          </a:p>
        </p:txBody>
      </p:sp>
      <p:sp>
        <p:nvSpPr>
          <p:cNvPr id="9" name="文本框 8">
            <a:extLst>
              <a:ext uri="{FF2B5EF4-FFF2-40B4-BE49-F238E27FC236}">
                <a16:creationId xmlns:a16="http://schemas.microsoft.com/office/drawing/2014/main" id="{DBD5D5B1-407D-1D35-4983-71203FABBC2A}"/>
              </a:ext>
            </a:extLst>
          </p:cNvPr>
          <p:cNvSpPr txBox="1"/>
          <p:nvPr/>
        </p:nvSpPr>
        <p:spPr>
          <a:xfrm>
            <a:off x="7706525" y="2174969"/>
            <a:ext cx="4224920" cy="2862322"/>
          </a:xfrm>
          <a:prstGeom prst="rect">
            <a:avLst/>
          </a:prstGeom>
          <a:noFill/>
        </p:spPr>
        <p:txBody>
          <a:bodyPr wrap="square" numCol="2">
            <a:spAutoFit/>
          </a:bodyPr>
          <a:lstStyle/>
          <a:p>
            <a:r>
              <a:rPr lang="en-US" altLang="zh-CN" sz="2000" err="1"/>
              <a:t>column:Glucose</a:t>
            </a:r>
            <a:endParaRPr lang="en-US" altLang="zh-CN" sz="2000"/>
          </a:p>
          <a:p>
            <a:r>
              <a:rPr lang="en-US" altLang="zh-CN" sz="2000"/>
              <a:t>Mean is: 121.69</a:t>
            </a:r>
          </a:p>
          <a:p>
            <a:r>
              <a:rPr lang="en-US" altLang="zh-CN" sz="2000"/>
              <a:t>Median is: 117.00</a:t>
            </a:r>
          </a:p>
          <a:p>
            <a:r>
              <a:rPr lang="en-US" altLang="zh-CN" sz="2000" err="1"/>
              <a:t>column:BloodPressure</a:t>
            </a:r>
            <a:endParaRPr lang="en-US" altLang="zh-CN" sz="2000"/>
          </a:p>
          <a:p>
            <a:r>
              <a:rPr lang="en-US" altLang="zh-CN" sz="2000"/>
              <a:t>Mean is: 72.41</a:t>
            </a:r>
          </a:p>
          <a:p>
            <a:r>
              <a:rPr lang="en-US" altLang="zh-CN" sz="2000"/>
              <a:t>Median is: 72.00</a:t>
            </a:r>
          </a:p>
          <a:p>
            <a:r>
              <a:rPr lang="en-US" altLang="zh-CN" sz="2000" err="1"/>
              <a:t>column:SkinThickness</a:t>
            </a:r>
            <a:endParaRPr lang="en-US" altLang="zh-CN" sz="2000"/>
          </a:p>
          <a:p>
            <a:r>
              <a:rPr lang="en-US" altLang="zh-CN" sz="2000"/>
              <a:t>Mean is: 29.15</a:t>
            </a:r>
          </a:p>
          <a:p>
            <a:r>
              <a:rPr lang="en-US" altLang="zh-CN" sz="2000"/>
              <a:t>Median is: 29.00</a:t>
            </a:r>
          </a:p>
          <a:p>
            <a:r>
              <a:rPr lang="en-US" altLang="zh-CN" sz="2000" err="1"/>
              <a:t>column:Insulin</a:t>
            </a:r>
            <a:endParaRPr lang="en-US" altLang="zh-CN" sz="2000"/>
          </a:p>
          <a:p>
            <a:r>
              <a:rPr lang="en-US" altLang="zh-CN" sz="2000"/>
              <a:t>Mean is: 155.55</a:t>
            </a:r>
          </a:p>
          <a:p>
            <a:r>
              <a:rPr lang="en-US" altLang="zh-CN" sz="2000"/>
              <a:t>Median is: 125.00</a:t>
            </a:r>
          </a:p>
          <a:p>
            <a:r>
              <a:rPr lang="en-US" altLang="zh-CN" sz="2000" err="1"/>
              <a:t>column:BMI</a:t>
            </a:r>
            <a:endParaRPr lang="en-US" altLang="zh-CN" sz="2000"/>
          </a:p>
          <a:p>
            <a:r>
              <a:rPr lang="en-US" altLang="zh-CN" sz="2000"/>
              <a:t>Mean is: 32.46</a:t>
            </a:r>
          </a:p>
          <a:p>
            <a:r>
              <a:rPr lang="en-US" altLang="zh-CN" sz="2000"/>
              <a:t>Median is: 32.30</a:t>
            </a:r>
          </a:p>
          <a:p>
            <a:endParaRPr lang="en-US" altLang="zh-CN"/>
          </a:p>
        </p:txBody>
      </p:sp>
      <p:pic>
        <p:nvPicPr>
          <p:cNvPr id="6" name="图片 5">
            <a:extLst>
              <a:ext uri="{FF2B5EF4-FFF2-40B4-BE49-F238E27FC236}">
                <a16:creationId xmlns:a16="http://schemas.microsoft.com/office/drawing/2014/main" id="{5739C35E-3205-BCAC-305A-9AC52196EF89}"/>
              </a:ext>
            </a:extLst>
          </p:cNvPr>
          <p:cNvPicPr>
            <a:picLocks noChangeAspect="1"/>
          </p:cNvPicPr>
          <p:nvPr/>
        </p:nvPicPr>
        <p:blipFill>
          <a:blip r:embed="rId3"/>
          <a:stretch>
            <a:fillRect/>
          </a:stretch>
        </p:blipFill>
        <p:spPr>
          <a:xfrm>
            <a:off x="260555" y="743361"/>
            <a:ext cx="7251700" cy="1485900"/>
          </a:xfrm>
          <a:prstGeom prst="rect">
            <a:avLst/>
          </a:prstGeom>
        </p:spPr>
      </p:pic>
      <p:pic>
        <p:nvPicPr>
          <p:cNvPr id="7" name="图片 6">
            <a:extLst>
              <a:ext uri="{FF2B5EF4-FFF2-40B4-BE49-F238E27FC236}">
                <a16:creationId xmlns:a16="http://schemas.microsoft.com/office/drawing/2014/main" id="{4945E7E4-0125-5445-71D5-E5DF0711B91A}"/>
              </a:ext>
            </a:extLst>
          </p:cNvPr>
          <p:cNvPicPr>
            <a:picLocks noChangeAspect="1"/>
          </p:cNvPicPr>
          <p:nvPr/>
        </p:nvPicPr>
        <p:blipFill>
          <a:blip r:embed="rId4"/>
          <a:stretch>
            <a:fillRect/>
          </a:stretch>
        </p:blipFill>
        <p:spPr>
          <a:xfrm>
            <a:off x="882650" y="2229261"/>
            <a:ext cx="3873500" cy="3975100"/>
          </a:xfrm>
          <a:prstGeom prst="rect">
            <a:avLst/>
          </a:prstGeom>
        </p:spPr>
      </p:pic>
    </p:spTree>
    <p:extLst>
      <p:ext uri="{BB962C8B-B14F-4D97-AF65-F5344CB8AC3E}">
        <p14:creationId xmlns:p14="http://schemas.microsoft.com/office/powerpoint/2010/main" val="3752180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EED50-1040-BA79-E1EF-62B3BD48C161}"/>
              </a:ext>
            </a:extLst>
          </p:cNvPr>
          <p:cNvSpPr>
            <a:spLocks noGrp="1"/>
          </p:cNvSpPr>
          <p:nvPr>
            <p:ph type="title"/>
          </p:nvPr>
        </p:nvSpPr>
        <p:spPr>
          <a:xfrm>
            <a:off x="6257657" y="541706"/>
            <a:ext cx="5267593" cy="1610944"/>
          </a:xfrm>
        </p:spPr>
        <p:txBody>
          <a:bodyPr vert="horz" lIns="91440" tIns="45720" rIns="91440" bIns="45720" rtlCol="0" anchor="t">
            <a:normAutofit fontScale="90000"/>
          </a:bodyPr>
          <a:lstStyle/>
          <a:p>
            <a:r>
              <a:rPr lang="en-US" altLang="zh-CN" sz="4000" cap="none"/>
              <a:t>The distribution of each feature,  after handling missing values</a:t>
            </a:r>
            <a:endParaRPr kumimoji="1" lang="en-US" altLang="zh-CN" sz="3200"/>
          </a:p>
        </p:txBody>
      </p:sp>
      <p:pic>
        <p:nvPicPr>
          <p:cNvPr id="9" name="内容占位符 8">
            <a:extLst>
              <a:ext uri="{FF2B5EF4-FFF2-40B4-BE49-F238E27FC236}">
                <a16:creationId xmlns:a16="http://schemas.microsoft.com/office/drawing/2014/main" id="{FEE86288-60B1-2735-E1F9-7A7F6AAEF991}"/>
              </a:ext>
            </a:extLst>
          </p:cNvPr>
          <p:cNvPicPr>
            <a:picLocks noGrp="1" noChangeAspect="1"/>
          </p:cNvPicPr>
          <p:nvPr>
            <p:ph idx="1"/>
          </p:nvPr>
        </p:nvPicPr>
        <p:blipFill>
          <a:blip r:embed="rId3"/>
          <a:stretch>
            <a:fillRect/>
          </a:stretch>
        </p:blipFill>
        <p:spPr>
          <a:xfrm>
            <a:off x="323617" y="0"/>
            <a:ext cx="5449368" cy="6305550"/>
          </a:xfrm>
          <a:prstGeom prst="rect">
            <a:avLst/>
          </a:prstGeom>
        </p:spPr>
      </p:pic>
    </p:spTree>
    <p:extLst>
      <p:ext uri="{BB962C8B-B14F-4D97-AF65-F5344CB8AC3E}">
        <p14:creationId xmlns:p14="http://schemas.microsoft.com/office/powerpoint/2010/main" val="3002663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20881B-F6F4-8FDB-249E-85BA667CE526}"/>
              </a:ext>
            </a:extLst>
          </p:cNvPr>
          <p:cNvSpPr>
            <a:spLocks noGrp="1"/>
          </p:cNvSpPr>
          <p:nvPr>
            <p:ph type="title"/>
          </p:nvPr>
        </p:nvSpPr>
        <p:spPr>
          <a:xfrm>
            <a:off x="2781946" y="1177153"/>
            <a:ext cx="6019197" cy="1479971"/>
          </a:xfrm>
        </p:spPr>
        <p:txBody>
          <a:bodyPr vert="horz" lIns="91440" tIns="45720" rIns="91440" bIns="45720" rtlCol="0" anchor="t">
            <a:normAutofit/>
          </a:bodyPr>
          <a:lstStyle/>
          <a:p>
            <a:r>
              <a:rPr kumimoji="1" lang="en-US" altLang="zh-CN" sz="3200" cap="none"/>
              <a:t>Compare correlation coefficients</a:t>
            </a:r>
          </a:p>
        </p:txBody>
      </p:sp>
      <p:pic>
        <p:nvPicPr>
          <p:cNvPr id="18" name="图片 17">
            <a:extLst>
              <a:ext uri="{FF2B5EF4-FFF2-40B4-BE49-F238E27FC236}">
                <a16:creationId xmlns:a16="http://schemas.microsoft.com/office/drawing/2014/main" id="{1993A5C5-69E9-A47A-5A9A-2AD232B47E7C}"/>
              </a:ext>
            </a:extLst>
          </p:cNvPr>
          <p:cNvPicPr>
            <a:picLocks noChangeAspect="1"/>
          </p:cNvPicPr>
          <p:nvPr/>
        </p:nvPicPr>
        <p:blipFill>
          <a:blip r:embed="rId3"/>
          <a:stretch>
            <a:fillRect/>
          </a:stretch>
        </p:blipFill>
        <p:spPr>
          <a:xfrm>
            <a:off x="1313101" y="2657124"/>
            <a:ext cx="4127500" cy="3450611"/>
          </a:xfrm>
          <a:prstGeom prst="rect">
            <a:avLst/>
          </a:prstGeom>
        </p:spPr>
      </p:pic>
      <p:pic>
        <p:nvPicPr>
          <p:cNvPr id="20" name="图片 19">
            <a:extLst>
              <a:ext uri="{FF2B5EF4-FFF2-40B4-BE49-F238E27FC236}">
                <a16:creationId xmlns:a16="http://schemas.microsoft.com/office/drawing/2014/main" id="{2D73A90D-1725-EB8B-B7DE-827C5B8959C5}"/>
              </a:ext>
            </a:extLst>
          </p:cNvPr>
          <p:cNvPicPr>
            <a:picLocks noChangeAspect="1"/>
          </p:cNvPicPr>
          <p:nvPr/>
        </p:nvPicPr>
        <p:blipFill>
          <a:blip r:embed="rId4"/>
          <a:stretch>
            <a:fillRect/>
          </a:stretch>
        </p:blipFill>
        <p:spPr>
          <a:xfrm>
            <a:off x="5791545" y="2657124"/>
            <a:ext cx="4127500" cy="3437953"/>
          </a:xfrm>
          <a:prstGeom prst="rect">
            <a:avLst/>
          </a:prstGeom>
        </p:spPr>
      </p:pic>
    </p:spTree>
    <p:extLst>
      <p:ext uri="{BB962C8B-B14F-4D97-AF65-F5344CB8AC3E}">
        <p14:creationId xmlns:p14="http://schemas.microsoft.com/office/powerpoint/2010/main" val="286377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F21CC6-C874-7F4E-3A45-700F9D889DC0}"/>
              </a:ext>
            </a:extLst>
          </p:cNvPr>
          <p:cNvSpPr>
            <a:spLocks noGrp="1"/>
          </p:cNvSpPr>
          <p:nvPr>
            <p:ph type="title"/>
          </p:nvPr>
        </p:nvSpPr>
        <p:spPr>
          <a:xfrm>
            <a:off x="1451579" y="655230"/>
            <a:ext cx="9603275" cy="1049235"/>
          </a:xfrm>
        </p:spPr>
        <p:txBody>
          <a:bodyPr/>
          <a:lstStyle/>
          <a:p>
            <a:r>
              <a:rPr lang="en-US" altLang="zh-CN" i="0" u="none" strike="noStrike" cap="none">
                <a:solidFill>
                  <a:srgbClr val="242424"/>
                </a:solidFill>
                <a:effectLst/>
                <a:latin typeface="sohne"/>
              </a:rPr>
              <a:t>Split</a:t>
            </a:r>
            <a:r>
              <a:rPr lang="zh-CN" altLang="en-US" i="0" u="none" strike="noStrike" cap="none">
                <a:solidFill>
                  <a:srgbClr val="242424"/>
                </a:solidFill>
                <a:effectLst/>
                <a:latin typeface="sohne"/>
              </a:rPr>
              <a:t> </a:t>
            </a:r>
            <a:r>
              <a:rPr lang="en-US" altLang="zh-CN" i="0" u="none" strike="noStrike" cap="none">
                <a:solidFill>
                  <a:srgbClr val="242424"/>
                </a:solidFill>
                <a:effectLst/>
                <a:latin typeface="sohne"/>
              </a:rPr>
              <a:t>dataset</a:t>
            </a:r>
            <a:r>
              <a:rPr lang="zh-CN" altLang="en-US" i="0" u="none" strike="noStrike" cap="none">
                <a:solidFill>
                  <a:srgbClr val="242424"/>
                </a:solidFill>
                <a:effectLst/>
                <a:latin typeface="sohne"/>
              </a:rPr>
              <a:t> </a:t>
            </a:r>
            <a:r>
              <a:rPr lang="en-US" altLang="zh-CN" i="0" u="none" strike="noStrike" cap="none">
                <a:solidFill>
                  <a:srgbClr val="242424"/>
                </a:solidFill>
                <a:effectLst/>
                <a:latin typeface="sohne"/>
              </a:rPr>
              <a:t>and</a:t>
            </a:r>
            <a:r>
              <a:rPr lang="zh-CN" altLang="en-US" i="0" u="none" strike="noStrike" cap="none">
                <a:solidFill>
                  <a:srgbClr val="242424"/>
                </a:solidFill>
                <a:effectLst/>
                <a:latin typeface="sohne"/>
              </a:rPr>
              <a:t> </a:t>
            </a:r>
            <a:r>
              <a:rPr lang="en-US" altLang="zh-CN" i="0" u="none" strike="noStrike" cap="none">
                <a:solidFill>
                  <a:srgbClr val="242424"/>
                </a:solidFill>
                <a:effectLst/>
                <a:latin typeface="sohne"/>
              </a:rPr>
              <a:t>Feature Scaling</a:t>
            </a:r>
            <a:endParaRPr kumimoji="1" lang="zh-CN" altLang="en-US" cap="none"/>
          </a:p>
        </p:txBody>
      </p:sp>
      <p:sp>
        <p:nvSpPr>
          <p:cNvPr id="3" name="内容占位符 2">
            <a:extLst>
              <a:ext uri="{FF2B5EF4-FFF2-40B4-BE49-F238E27FC236}">
                <a16:creationId xmlns:a16="http://schemas.microsoft.com/office/drawing/2014/main" id="{10010BEC-6701-6D64-D969-09D5F0B28B1E}"/>
              </a:ext>
            </a:extLst>
          </p:cNvPr>
          <p:cNvSpPr>
            <a:spLocks noGrp="1"/>
          </p:cNvSpPr>
          <p:nvPr>
            <p:ph idx="1"/>
          </p:nvPr>
        </p:nvSpPr>
        <p:spPr>
          <a:xfrm>
            <a:off x="8284029" y="1891078"/>
            <a:ext cx="3750906" cy="3761880"/>
          </a:xfrm>
        </p:spPr>
        <p:txBody>
          <a:bodyPr>
            <a:normAutofit/>
          </a:bodyPr>
          <a:lstStyle/>
          <a:p>
            <a:r>
              <a:rPr lang="en-US" altLang="zh-CN" b="0" i="0" u="none" strike="noStrike">
                <a:solidFill>
                  <a:srgbClr val="242424"/>
                </a:solidFill>
                <a:effectLst/>
                <a:latin typeface="source-serif-pro"/>
              </a:rPr>
              <a:t>The dataset has been successfully split into training and testing sets. The training set contains 614 samples, and the testing set contains 154 samples. Both sets have 8 features</a:t>
            </a:r>
            <a:endParaRPr kumimoji="1" lang="zh-CN" altLang="en-US"/>
          </a:p>
        </p:txBody>
      </p:sp>
      <p:pic>
        <p:nvPicPr>
          <p:cNvPr id="4" name="图片 3">
            <a:extLst>
              <a:ext uri="{FF2B5EF4-FFF2-40B4-BE49-F238E27FC236}">
                <a16:creationId xmlns:a16="http://schemas.microsoft.com/office/drawing/2014/main" id="{D5959B7B-693D-F025-9062-93AC75D7FB3E}"/>
              </a:ext>
            </a:extLst>
          </p:cNvPr>
          <p:cNvPicPr>
            <a:picLocks noChangeAspect="1"/>
          </p:cNvPicPr>
          <p:nvPr/>
        </p:nvPicPr>
        <p:blipFill>
          <a:blip r:embed="rId2"/>
          <a:stretch>
            <a:fillRect/>
          </a:stretch>
        </p:blipFill>
        <p:spPr>
          <a:xfrm>
            <a:off x="157064" y="1704465"/>
            <a:ext cx="7891397" cy="2979502"/>
          </a:xfrm>
          <a:prstGeom prst="rect">
            <a:avLst/>
          </a:prstGeom>
        </p:spPr>
      </p:pic>
    </p:spTree>
    <p:extLst>
      <p:ext uri="{BB962C8B-B14F-4D97-AF65-F5344CB8AC3E}">
        <p14:creationId xmlns:p14="http://schemas.microsoft.com/office/powerpoint/2010/main" val="2797613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标题 1">
            <a:extLst>
              <a:ext uri="{FF2B5EF4-FFF2-40B4-BE49-F238E27FC236}">
                <a16:creationId xmlns:a16="http://schemas.microsoft.com/office/drawing/2014/main" id="{DF7F3303-C7F2-9342-7030-EB199D9D19FF}"/>
              </a:ext>
            </a:extLst>
          </p:cNvPr>
          <p:cNvSpPr>
            <a:spLocks noGrp="1"/>
          </p:cNvSpPr>
          <p:nvPr>
            <p:ph type="title"/>
          </p:nvPr>
        </p:nvSpPr>
        <p:spPr>
          <a:xfrm>
            <a:off x="1451579" y="804519"/>
            <a:ext cx="5550357" cy="1049235"/>
          </a:xfrm>
        </p:spPr>
        <p:txBody>
          <a:bodyPr>
            <a:normAutofit/>
          </a:bodyPr>
          <a:lstStyle/>
          <a:p>
            <a:endParaRPr kumimoji="1" lang="zh-CN" altLang="en-US"/>
          </a:p>
        </p:txBody>
      </p:sp>
      <p:sp>
        <p:nvSpPr>
          <p:cNvPr id="14" name="Rectangle 13">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内容占位符 2">
            <a:extLst>
              <a:ext uri="{FF2B5EF4-FFF2-40B4-BE49-F238E27FC236}">
                <a16:creationId xmlns:a16="http://schemas.microsoft.com/office/drawing/2014/main" id="{75DE5DFE-9970-CD6B-EB77-C9D16FA9F973}"/>
              </a:ext>
            </a:extLst>
          </p:cNvPr>
          <p:cNvSpPr>
            <a:spLocks noGrp="1"/>
          </p:cNvSpPr>
          <p:nvPr>
            <p:ph idx="1"/>
          </p:nvPr>
        </p:nvSpPr>
        <p:spPr>
          <a:xfrm>
            <a:off x="7563730" y="804519"/>
            <a:ext cx="4627967" cy="5261010"/>
          </a:xfrm>
        </p:spPr>
        <p:txBody>
          <a:bodyPr>
            <a:normAutofit lnSpcReduction="10000"/>
          </a:bodyPr>
          <a:lstStyle/>
          <a:p>
            <a:pPr algn="l"/>
            <a:r>
              <a:rPr lang="en-US" altLang="zh-CN" b="0" i="0" u="none" strike="noStrike">
                <a:solidFill>
                  <a:srgbClr val="242424"/>
                </a:solidFill>
                <a:effectLst/>
                <a:latin typeface="source-serif-pro"/>
              </a:rPr>
              <a:t>The features have been successfully scaled using the </a:t>
            </a:r>
            <a:r>
              <a:rPr lang="en-US" altLang="zh-CN" b="0" i="0" u="none" strike="noStrike" err="1">
                <a:solidFill>
                  <a:srgbClr val="242424"/>
                </a:solidFill>
                <a:effectLst/>
                <a:latin typeface="source-serif-pro"/>
              </a:rPr>
              <a:t>StandardScaler</a:t>
            </a:r>
            <a:r>
              <a:rPr lang="en-US" altLang="zh-CN" b="0" i="0" u="none" strike="noStrike">
                <a:solidFill>
                  <a:srgbClr val="242424"/>
                </a:solidFill>
                <a:effectLst/>
                <a:latin typeface="source-serif-pro"/>
              </a:rPr>
              <a:t>. The scaled features are now represented by </a:t>
            </a:r>
            <a:r>
              <a:rPr lang="en-US" altLang="zh-CN" b="0" i="1" u="none" strike="noStrike" err="1">
                <a:solidFill>
                  <a:srgbClr val="242424"/>
                </a:solidFill>
                <a:effectLst/>
                <a:latin typeface="source-serif-pro"/>
              </a:rPr>
              <a:t>X_train</a:t>
            </a:r>
            <a:r>
              <a:rPr lang="en-US" altLang="zh-CN" b="0" i="1" u="none" strike="noStrike">
                <a:solidFill>
                  <a:srgbClr val="242424"/>
                </a:solidFill>
                <a:effectLst/>
                <a:latin typeface="source-serif-pro"/>
              </a:rPr>
              <a:t>, </a:t>
            </a:r>
            <a:r>
              <a:rPr lang="en-US" altLang="zh-CN" b="0" i="1" u="none" strike="noStrike" err="1">
                <a:solidFill>
                  <a:srgbClr val="242424"/>
                </a:solidFill>
                <a:effectLst/>
                <a:latin typeface="source-serif-pro"/>
              </a:rPr>
              <a:t>X_test</a:t>
            </a:r>
            <a:r>
              <a:rPr lang="en-US" altLang="zh-CN" b="0" i="0" u="none" strike="noStrike">
                <a:solidFill>
                  <a:srgbClr val="242424"/>
                </a:solidFill>
                <a:effectLst/>
                <a:latin typeface="source-serif-pro"/>
              </a:rPr>
              <a:t> and have a mean of 0 and a standard deviation of 1.</a:t>
            </a:r>
          </a:p>
          <a:p>
            <a:pPr algn="l"/>
            <a:r>
              <a:rPr lang="en-US" altLang="zh-CN" b="0" i="0" u="none" strike="noStrike">
                <a:solidFill>
                  <a:srgbClr val="242424"/>
                </a:solidFill>
                <a:effectLst/>
                <a:latin typeface="source-serif-pro"/>
              </a:rPr>
              <a:t>Next, we will check if there is a need for feature engineering or encoding of categorical variables. In this dataset, all the features are numeric, and there are no categorical variables to encode. Additionally, we do not have specific domain knowledge to create new features at this point, so we will not perform feature engineering.</a:t>
            </a:r>
          </a:p>
          <a:p>
            <a:endParaRPr kumimoji="1" lang="zh-CN" altLang="en-US"/>
          </a:p>
        </p:txBody>
      </p:sp>
      <p:pic>
        <p:nvPicPr>
          <p:cNvPr id="5" name="图片 4">
            <a:extLst>
              <a:ext uri="{FF2B5EF4-FFF2-40B4-BE49-F238E27FC236}">
                <a16:creationId xmlns:a16="http://schemas.microsoft.com/office/drawing/2014/main" id="{82C3ADAA-72B4-6B06-9AD7-FCCAAF2DA423}"/>
              </a:ext>
            </a:extLst>
          </p:cNvPr>
          <p:cNvPicPr>
            <a:picLocks noChangeAspect="1"/>
          </p:cNvPicPr>
          <p:nvPr/>
        </p:nvPicPr>
        <p:blipFill>
          <a:blip r:embed="rId2"/>
          <a:stretch>
            <a:fillRect/>
          </a:stretch>
        </p:blipFill>
        <p:spPr>
          <a:xfrm>
            <a:off x="163174" y="729585"/>
            <a:ext cx="7400556" cy="2368177"/>
          </a:xfrm>
          <a:prstGeom prst="rect">
            <a:avLst/>
          </a:prstGeom>
        </p:spPr>
      </p:pic>
      <p:pic>
        <p:nvPicPr>
          <p:cNvPr id="4" name="图片 3">
            <a:extLst>
              <a:ext uri="{FF2B5EF4-FFF2-40B4-BE49-F238E27FC236}">
                <a16:creationId xmlns:a16="http://schemas.microsoft.com/office/drawing/2014/main" id="{DB667BD6-D96B-178A-C3F8-5A866B25EBBA}"/>
              </a:ext>
            </a:extLst>
          </p:cNvPr>
          <p:cNvPicPr>
            <a:picLocks noChangeAspect="1"/>
          </p:cNvPicPr>
          <p:nvPr/>
        </p:nvPicPr>
        <p:blipFill>
          <a:blip r:embed="rId3"/>
          <a:stretch>
            <a:fillRect/>
          </a:stretch>
        </p:blipFill>
        <p:spPr>
          <a:xfrm>
            <a:off x="149325" y="3097762"/>
            <a:ext cx="7414101" cy="1351209"/>
          </a:xfrm>
          <a:prstGeom prst="rect">
            <a:avLst/>
          </a:prstGeom>
        </p:spPr>
      </p:pic>
      <p:pic>
        <p:nvPicPr>
          <p:cNvPr id="16" name="Picture 15">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71A51C35-0F3E-A41C-0729-AB44C6BDB273}"/>
              </a:ext>
            </a:extLst>
          </p:cNvPr>
          <p:cNvPicPr>
            <a:picLocks noChangeAspect="1"/>
          </p:cNvPicPr>
          <p:nvPr/>
        </p:nvPicPr>
        <p:blipFill>
          <a:blip r:embed="rId5"/>
          <a:stretch>
            <a:fillRect/>
          </a:stretch>
        </p:blipFill>
        <p:spPr>
          <a:xfrm>
            <a:off x="1019779" y="4448971"/>
            <a:ext cx="863600" cy="2374900"/>
          </a:xfrm>
          <a:prstGeom prst="rect">
            <a:avLst/>
          </a:prstGeom>
        </p:spPr>
      </p:pic>
    </p:spTree>
    <p:extLst>
      <p:ext uri="{BB962C8B-B14F-4D97-AF65-F5344CB8AC3E}">
        <p14:creationId xmlns:p14="http://schemas.microsoft.com/office/powerpoint/2010/main" val="988010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77D10E5-43BE-7E7C-B286-4A18351ACF20}"/>
              </a:ext>
            </a:extLst>
          </p:cNvPr>
          <p:cNvSpPr>
            <a:spLocks noGrp="1"/>
          </p:cNvSpPr>
          <p:nvPr>
            <p:ph idx="1"/>
          </p:nvPr>
        </p:nvSpPr>
        <p:spPr>
          <a:xfrm>
            <a:off x="7264400" y="728723"/>
            <a:ext cx="4620591" cy="5285097"/>
          </a:xfrm>
        </p:spPr>
        <p:txBody>
          <a:bodyPr/>
          <a:lstStyle/>
          <a:p>
            <a:r>
              <a:rPr kumimoji="1" lang="en-US" altLang="zh-CN"/>
              <a:t>ARIMA models generally do not require normalization or scaling of the data , the algorithm is based on differencing</a:t>
            </a:r>
          </a:p>
          <a:p>
            <a:r>
              <a:rPr kumimoji="1" lang="en-US" altLang="zh-CN"/>
              <a:t>Check</a:t>
            </a:r>
            <a:r>
              <a:rPr kumimoji="1" lang="zh-CN" altLang="en-US"/>
              <a:t> </a:t>
            </a:r>
            <a:r>
              <a:rPr kumimoji="1" lang="en-US" altLang="zh-CN"/>
              <a:t>stability </a:t>
            </a:r>
          </a:p>
          <a:p>
            <a:r>
              <a:rPr kumimoji="1" lang="en-US" altLang="zh-CN"/>
              <a:t>ADF and P-value: Reject the null hypothesis</a:t>
            </a:r>
          </a:p>
          <a:p>
            <a:r>
              <a:rPr kumimoji="1" lang="en-US" altLang="zh-CN"/>
              <a:t>Determine ARIMA model parameters (p, d, q)</a:t>
            </a:r>
          </a:p>
          <a:p>
            <a:r>
              <a:rPr lang="en-US" altLang="zh-CN"/>
              <a:t>ACF(Autocorrelation Function)</a:t>
            </a:r>
            <a:r>
              <a:rPr lang="zh-CN" altLang="en-US"/>
              <a:t>：</a:t>
            </a:r>
            <a:r>
              <a:rPr lang="en-US" altLang="zh-CN"/>
              <a:t>p</a:t>
            </a:r>
          </a:p>
          <a:p>
            <a:r>
              <a:rPr lang="en-US" altLang="zh-CN"/>
              <a:t>PACF(Partial Autocorrelation Function)</a:t>
            </a:r>
            <a:r>
              <a:rPr lang="zh-CN" altLang="en-US"/>
              <a:t>：</a:t>
            </a:r>
            <a:r>
              <a:rPr lang="en-US" altLang="zh-CN"/>
              <a:t>q</a:t>
            </a:r>
          </a:p>
          <a:p>
            <a:r>
              <a:rPr kumimoji="1" lang="en-US" altLang="zh-CN"/>
              <a:t>Differencing</a:t>
            </a:r>
            <a:r>
              <a:rPr kumimoji="1" lang="zh-CN" altLang="en-US"/>
              <a:t>：</a:t>
            </a:r>
            <a:r>
              <a:rPr kumimoji="1" lang="en-US" altLang="zh-CN"/>
              <a:t>d</a:t>
            </a:r>
            <a:endParaRPr kumimoji="1" lang="zh-CN" altLang="en-US"/>
          </a:p>
        </p:txBody>
      </p:sp>
      <p:pic>
        <p:nvPicPr>
          <p:cNvPr id="6" name="图片 5">
            <a:extLst>
              <a:ext uri="{FF2B5EF4-FFF2-40B4-BE49-F238E27FC236}">
                <a16:creationId xmlns:a16="http://schemas.microsoft.com/office/drawing/2014/main" id="{F6376691-6164-4A6F-3910-D52C207C5C2E}"/>
              </a:ext>
            </a:extLst>
          </p:cNvPr>
          <p:cNvPicPr>
            <a:picLocks noChangeAspect="1"/>
          </p:cNvPicPr>
          <p:nvPr/>
        </p:nvPicPr>
        <p:blipFill>
          <a:blip r:embed="rId3"/>
          <a:stretch>
            <a:fillRect/>
          </a:stretch>
        </p:blipFill>
        <p:spPr>
          <a:xfrm>
            <a:off x="482600" y="1430290"/>
            <a:ext cx="6781800" cy="952500"/>
          </a:xfrm>
          <a:prstGeom prst="rect">
            <a:avLst/>
          </a:prstGeom>
        </p:spPr>
      </p:pic>
      <p:pic>
        <p:nvPicPr>
          <p:cNvPr id="7" name="图片 6">
            <a:extLst>
              <a:ext uri="{FF2B5EF4-FFF2-40B4-BE49-F238E27FC236}">
                <a16:creationId xmlns:a16="http://schemas.microsoft.com/office/drawing/2014/main" id="{F2DA6630-B59D-A8EB-CFC9-4D7E8B5B303E}"/>
              </a:ext>
            </a:extLst>
          </p:cNvPr>
          <p:cNvPicPr>
            <a:picLocks noChangeAspect="1"/>
          </p:cNvPicPr>
          <p:nvPr/>
        </p:nvPicPr>
        <p:blipFill>
          <a:blip r:embed="rId4"/>
          <a:stretch>
            <a:fillRect/>
          </a:stretch>
        </p:blipFill>
        <p:spPr>
          <a:xfrm>
            <a:off x="482600" y="2415665"/>
            <a:ext cx="3860800" cy="685800"/>
          </a:xfrm>
          <a:prstGeom prst="rect">
            <a:avLst/>
          </a:prstGeom>
        </p:spPr>
      </p:pic>
      <p:sp>
        <p:nvSpPr>
          <p:cNvPr id="8" name="文本框 7">
            <a:extLst>
              <a:ext uri="{FF2B5EF4-FFF2-40B4-BE49-F238E27FC236}">
                <a16:creationId xmlns:a16="http://schemas.microsoft.com/office/drawing/2014/main" id="{1CA362C1-454F-6E70-A931-D2DA276810A2}"/>
              </a:ext>
            </a:extLst>
          </p:cNvPr>
          <p:cNvSpPr txBox="1"/>
          <p:nvPr/>
        </p:nvSpPr>
        <p:spPr>
          <a:xfrm>
            <a:off x="1053548" y="496957"/>
            <a:ext cx="5199668" cy="584775"/>
          </a:xfrm>
          <a:prstGeom prst="rect">
            <a:avLst/>
          </a:prstGeom>
          <a:noFill/>
        </p:spPr>
        <p:txBody>
          <a:bodyPr wrap="square" rtlCol="0">
            <a:spAutoFit/>
          </a:bodyPr>
          <a:lstStyle/>
          <a:p>
            <a:r>
              <a:rPr kumimoji="1" lang="en-US" altLang="zh-CN" sz="3200">
                <a:latin typeface="+mj-lt"/>
              </a:rPr>
              <a:t>Data set 2; For ARIMA :</a:t>
            </a:r>
            <a:endParaRPr kumimoji="1" lang="zh-CN" altLang="en-US" sz="3200">
              <a:latin typeface="+mj-lt"/>
            </a:endParaRPr>
          </a:p>
        </p:txBody>
      </p:sp>
      <p:pic>
        <p:nvPicPr>
          <p:cNvPr id="9" name="图片 8">
            <a:extLst>
              <a:ext uri="{FF2B5EF4-FFF2-40B4-BE49-F238E27FC236}">
                <a16:creationId xmlns:a16="http://schemas.microsoft.com/office/drawing/2014/main" id="{A74959AD-EAF2-ECDE-2AC0-EE19A81220E9}"/>
              </a:ext>
            </a:extLst>
          </p:cNvPr>
          <p:cNvPicPr>
            <a:picLocks noChangeAspect="1"/>
          </p:cNvPicPr>
          <p:nvPr/>
        </p:nvPicPr>
        <p:blipFill>
          <a:blip r:embed="rId5"/>
          <a:stretch>
            <a:fillRect/>
          </a:stretch>
        </p:blipFill>
        <p:spPr>
          <a:xfrm>
            <a:off x="478184" y="3208278"/>
            <a:ext cx="5102087" cy="2533865"/>
          </a:xfrm>
          <a:prstGeom prst="rect">
            <a:avLst/>
          </a:prstGeom>
        </p:spPr>
      </p:pic>
    </p:spTree>
    <p:extLst>
      <p:ext uri="{BB962C8B-B14F-4D97-AF65-F5344CB8AC3E}">
        <p14:creationId xmlns:p14="http://schemas.microsoft.com/office/powerpoint/2010/main" val="3952866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67769-6DD4-A9BA-7303-9E82856163E9}"/>
              </a:ext>
            </a:extLst>
          </p:cNvPr>
          <p:cNvSpPr>
            <a:spLocks noGrp="1"/>
          </p:cNvSpPr>
          <p:nvPr>
            <p:ph type="title"/>
          </p:nvPr>
        </p:nvSpPr>
        <p:spPr>
          <a:xfrm>
            <a:off x="775252" y="521324"/>
            <a:ext cx="5031741" cy="1049235"/>
          </a:xfrm>
        </p:spPr>
        <p:txBody>
          <a:bodyPr/>
          <a:lstStyle/>
          <a:p>
            <a:r>
              <a:rPr kumimoji="1" lang="en-US" altLang="zh-CN"/>
              <a:t>For</a:t>
            </a:r>
            <a:r>
              <a:rPr kumimoji="1" lang="zh-CN" altLang="en-US"/>
              <a:t> </a:t>
            </a:r>
            <a:r>
              <a:rPr kumimoji="1" lang="en-US" altLang="zh-CN" err="1"/>
              <a:t>LStm</a:t>
            </a:r>
            <a:r>
              <a:rPr kumimoji="1" lang="zh-CN" altLang="en-US"/>
              <a:t> ：</a:t>
            </a:r>
          </a:p>
        </p:txBody>
      </p:sp>
      <p:sp>
        <p:nvSpPr>
          <p:cNvPr id="3" name="内容占位符 2">
            <a:extLst>
              <a:ext uri="{FF2B5EF4-FFF2-40B4-BE49-F238E27FC236}">
                <a16:creationId xmlns:a16="http://schemas.microsoft.com/office/drawing/2014/main" id="{41FB6ADF-9197-8920-3906-5B0470F185BD}"/>
              </a:ext>
            </a:extLst>
          </p:cNvPr>
          <p:cNvSpPr>
            <a:spLocks noGrp="1"/>
          </p:cNvSpPr>
          <p:nvPr>
            <p:ph idx="1"/>
          </p:nvPr>
        </p:nvSpPr>
        <p:spPr>
          <a:xfrm>
            <a:off x="5806993" y="914488"/>
            <a:ext cx="6219355" cy="5207929"/>
          </a:xfrm>
        </p:spPr>
        <p:txBody>
          <a:bodyPr/>
          <a:lstStyle/>
          <a:p>
            <a:r>
              <a:rPr kumimoji="1" lang="en-US" altLang="zh-CN"/>
              <a:t>Normalization</a:t>
            </a:r>
            <a:r>
              <a:rPr kumimoji="1" lang="zh-CN" altLang="en-US"/>
              <a:t>：</a:t>
            </a:r>
            <a:r>
              <a:rPr kumimoji="1" lang="en-US" altLang="zh-CN"/>
              <a:t> scales the data to the range [0, 1]</a:t>
            </a:r>
          </a:p>
          <a:p>
            <a:r>
              <a:rPr kumimoji="1" lang="en-US" altLang="zh-CN"/>
              <a:t>Reshape the time series data into a form that can be used by the LSTM as input, i.e., use past time windows to predict future values.</a:t>
            </a:r>
          </a:p>
          <a:p>
            <a:r>
              <a:rPr kumimoji="1" lang="en-US" altLang="zh-CN"/>
              <a:t>The data is divided into a training set and a test set</a:t>
            </a:r>
          </a:p>
          <a:p>
            <a:r>
              <a:rPr kumimoji="1" lang="en-US" altLang="zh-CN"/>
              <a:t>The LSTM model requires three-dimensional input data in the format of (number of samples, time steps, number of features).</a:t>
            </a:r>
          </a:p>
          <a:p>
            <a:endParaRPr kumimoji="1" lang="zh-CN" altLang="en-US"/>
          </a:p>
        </p:txBody>
      </p:sp>
      <p:pic>
        <p:nvPicPr>
          <p:cNvPr id="4" name="图片 3">
            <a:extLst>
              <a:ext uri="{FF2B5EF4-FFF2-40B4-BE49-F238E27FC236}">
                <a16:creationId xmlns:a16="http://schemas.microsoft.com/office/drawing/2014/main" id="{AA67A4DA-B447-7DF8-1AFC-FF054DD6F492}"/>
              </a:ext>
            </a:extLst>
          </p:cNvPr>
          <p:cNvPicPr>
            <a:picLocks noChangeAspect="1"/>
          </p:cNvPicPr>
          <p:nvPr/>
        </p:nvPicPr>
        <p:blipFill>
          <a:blip r:embed="rId3"/>
          <a:stretch>
            <a:fillRect/>
          </a:stretch>
        </p:blipFill>
        <p:spPr>
          <a:xfrm>
            <a:off x="496722" y="1063024"/>
            <a:ext cx="4760526" cy="4910858"/>
          </a:xfrm>
          <a:prstGeom prst="rect">
            <a:avLst/>
          </a:prstGeom>
        </p:spPr>
      </p:pic>
    </p:spTree>
    <p:extLst>
      <p:ext uri="{BB962C8B-B14F-4D97-AF65-F5344CB8AC3E}">
        <p14:creationId xmlns:p14="http://schemas.microsoft.com/office/powerpoint/2010/main" val="2037785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105F4-4B43-9954-D8E1-B1AA3A82AA26}"/>
              </a:ext>
            </a:extLst>
          </p:cNvPr>
          <p:cNvSpPr>
            <a:spLocks noGrp="1"/>
          </p:cNvSpPr>
          <p:nvPr>
            <p:ph type="title"/>
          </p:nvPr>
        </p:nvSpPr>
        <p:spPr>
          <a:xfrm>
            <a:off x="1451579" y="804519"/>
            <a:ext cx="9603275" cy="1049235"/>
          </a:xfrm>
        </p:spPr>
        <p:txBody>
          <a:bodyPr>
            <a:normAutofit/>
          </a:bodyPr>
          <a:lstStyle/>
          <a:p>
            <a:r>
              <a:rPr lang="en-US" b="1">
                <a:latin typeface="Times New Roman" panose="02020603050405020304" pitchFamily="18" charset="0"/>
                <a:cs typeface="Times New Roman" panose="02020603050405020304" pitchFamily="18" charset="0"/>
              </a:rPr>
              <a:t>The CRISP-DM methodology consists of six main phases:</a:t>
            </a:r>
          </a:p>
          <a:p>
            <a:endParaRPr lang="en-US"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B8281D-54CB-DEA4-CA44-2C194454789F}"/>
              </a:ext>
            </a:extLst>
          </p:cNvPr>
          <p:cNvSpPr>
            <a:spLocks noGrp="1"/>
          </p:cNvSpPr>
          <p:nvPr>
            <p:ph idx="1"/>
          </p:nvPr>
        </p:nvSpPr>
        <p:spPr>
          <a:xfrm>
            <a:off x="1451579" y="2015732"/>
            <a:ext cx="9603275" cy="3450613"/>
          </a:xfrm>
        </p:spPr>
        <p:txBody>
          <a:bodyPr>
            <a:normAutofit/>
          </a:bodyPr>
          <a:lstStyle/>
          <a:p>
            <a:r>
              <a:rPr lang="en-US">
                <a:latin typeface="Times New Roman" panose="02020603050405020304" pitchFamily="18" charset="0"/>
                <a:ea typeface="+mn-lt"/>
                <a:cs typeface="Times New Roman" panose="02020603050405020304" pitchFamily="18" charset="0"/>
              </a:rPr>
              <a:t>Business Understanding</a:t>
            </a:r>
          </a:p>
          <a:p>
            <a:r>
              <a:rPr lang="en-US">
                <a:latin typeface="Times New Roman" panose="02020603050405020304" pitchFamily="18" charset="0"/>
                <a:ea typeface="+mn-lt"/>
                <a:cs typeface="Times New Roman" panose="02020603050405020304" pitchFamily="18" charset="0"/>
              </a:rPr>
              <a:t>Data Understanding</a:t>
            </a:r>
          </a:p>
          <a:p>
            <a:r>
              <a:rPr lang="en-US">
                <a:latin typeface="Times New Roman" panose="02020603050405020304" pitchFamily="18" charset="0"/>
                <a:ea typeface="+mn-lt"/>
                <a:cs typeface="Times New Roman" panose="02020603050405020304" pitchFamily="18" charset="0"/>
              </a:rPr>
              <a:t>Data Preparation</a:t>
            </a:r>
          </a:p>
          <a:p>
            <a:r>
              <a:rPr lang="en-US">
                <a:latin typeface="Times New Roman" panose="02020603050405020304" pitchFamily="18" charset="0"/>
                <a:ea typeface="+mn-lt"/>
                <a:cs typeface="Times New Roman" panose="02020603050405020304" pitchFamily="18" charset="0"/>
              </a:rPr>
              <a:t>Modeling</a:t>
            </a:r>
          </a:p>
          <a:p>
            <a:r>
              <a:rPr lang="en-US">
                <a:latin typeface="Times New Roman" panose="02020603050405020304" pitchFamily="18" charset="0"/>
                <a:ea typeface="+mn-lt"/>
                <a:cs typeface="Times New Roman" panose="02020603050405020304" pitchFamily="18" charset="0"/>
              </a:rPr>
              <a:t>Evaluation</a:t>
            </a:r>
          </a:p>
          <a:p>
            <a:r>
              <a:rPr lang="en-US">
                <a:latin typeface="Times New Roman" panose="02020603050405020304" pitchFamily="18" charset="0"/>
                <a:cs typeface="Times New Roman" panose="02020603050405020304" pitchFamily="18" charset="0"/>
              </a:rPr>
              <a:t>Deployment</a:t>
            </a:r>
          </a:p>
        </p:txBody>
      </p:sp>
    </p:spTree>
    <p:extLst>
      <p:ext uri="{BB962C8B-B14F-4D97-AF65-F5344CB8AC3E}">
        <p14:creationId xmlns:p14="http://schemas.microsoft.com/office/powerpoint/2010/main" val="389203048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EFFFE1F-2EDE-D3B4-EF70-863C6518E69A}"/>
              </a:ext>
            </a:extLst>
          </p:cNvPr>
          <p:cNvSpPr txBox="1"/>
          <p:nvPr/>
        </p:nvSpPr>
        <p:spPr>
          <a:xfrm>
            <a:off x="682487" y="1823657"/>
            <a:ext cx="10827026" cy="646331"/>
          </a:xfrm>
          <a:prstGeom prst="rect">
            <a:avLst/>
          </a:prstGeom>
          <a:noFill/>
        </p:spPr>
        <p:txBody>
          <a:bodyPr wrap="square" rtlCol="0">
            <a:spAutoFit/>
          </a:bodyPr>
          <a:lstStyle/>
          <a:p>
            <a:pPr algn="ctr"/>
            <a:r>
              <a:rPr lang="en-US" altLang="zh-CN" sz="3600" b="1" i="0" u="none" strike="noStrike">
                <a:solidFill>
                  <a:srgbClr val="242424"/>
                </a:solidFill>
                <a:effectLst/>
                <a:latin typeface="sohne"/>
              </a:rPr>
              <a:t>Phase 4: Modeling</a:t>
            </a:r>
          </a:p>
        </p:txBody>
      </p:sp>
      <p:sp>
        <p:nvSpPr>
          <p:cNvPr id="4" name="文本框 3">
            <a:extLst>
              <a:ext uri="{FF2B5EF4-FFF2-40B4-BE49-F238E27FC236}">
                <a16:creationId xmlns:a16="http://schemas.microsoft.com/office/drawing/2014/main" id="{188961AB-2BF2-A69A-CF1C-011ABA24716E}"/>
              </a:ext>
            </a:extLst>
          </p:cNvPr>
          <p:cNvSpPr txBox="1"/>
          <p:nvPr/>
        </p:nvSpPr>
        <p:spPr>
          <a:xfrm>
            <a:off x="2848132" y="3177915"/>
            <a:ext cx="2712914" cy="2585323"/>
          </a:xfrm>
          <a:prstGeom prst="rect">
            <a:avLst/>
          </a:prstGeom>
          <a:noFill/>
        </p:spPr>
        <p:txBody>
          <a:bodyPr wrap="square" rtlCol="0">
            <a:spAutoFit/>
          </a:bodyPr>
          <a:lstStyle/>
          <a:p>
            <a:r>
              <a:rPr kumimoji="1" lang="en-US" altLang="zh-CN"/>
              <a:t>Data Set 1:</a:t>
            </a:r>
          </a:p>
          <a:p>
            <a:endParaRPr kumimoji="1" lang="en-US" altLang="zh-CN"/>
          </a:p>
          <a:p>
            <a:r>
              <a:rPr kumimoji="1" lang="en-US" altLang="zh-CN"/>
              <a:t>Logistic Regression</a:t>
            </a:r>
          </a:p>
          <a:p>
            <a:r>
              <a:rPr kumimoji="1" lang="en-US" altLang="zh-CN"/>
              <a:t>Random Forest</a:t>
            </a:r>
          </a:p>
          <a:p>
            <a:r>
              <a:rPr kumimoji="1" lang="en-US" altLang="zh-CN"/>
              <a:t>K-Nearest Neighbors</a:t>
            </a:r>
          </a:p>
          <a:p>
            <a:r>
              <a:rPr kumimoji="1" lang="en-US" altLang="zh-CN"/>
              <a:t>Support Vector Machine</a:t>
            </a:r>
          </a:p>
          <a:p>
            <a:r>
              <a:rPr kumimoji="1" lang="en-US" altLang="zh-CN"/>
              <a:t>Decision Tree</a:t>
            </a:r>
          </a:p>
          <a:p>
            <a:r>
              <a:rPr kumimoji="1" lang="en-US" altLang="zh-CN"/>
              <a:t>Linear Regression</a:t>
            </a:r>
          </a:p>
          <a:p>
            <a:r>
              <a:rPr kumimoji="1" lang="en-US" altLang="zh-CN"/>
              <a:t>Multi-layer Perception</a:t>
            </a:r>
          </a:p>
        </p:txBody>
      </p:sp>
      <p:sp>
        <p:nvSpPr>
          <p:cNvPr id="3" name="文本框 2">
            <a:extLst>
              <a:ext uri="{FF2B5EF4-FFF2-40B4-BE49-F238E27FC236}">
                <a16:creationId xmlns:a16="http://schemas.microsoft.com/office/drawing/2014/main" id="{9DAA046F-2616-319B-20F6-7DED811BEAE6}"/>
              </a:ext>
            </a:extLst>
          </p:cNvPr>
          <p:cNvSpPr txBox="1"/>
          <p:nvPr/>
        </p:nvSpPr>
        <p:spPr>
          <a:xfrm>
            <a:off x="6630956" y="3177915"/>
            <a:ext cx="2712914" cy="1200329"/>
          </a:xfrm>
          <a:prstGeom prst="rect">
            <a:avLst/>
          </a:prstGeom>
          <a:noFill/>
        </p:spPr>
        <p:txBody>
          <a:bodyPr wrap="square" rtlCol="0">
            <a:spAutoFit/>
          </a:bodyPr>
          <a:lstStyle/>
          <a:p>
            <a:r>
              <a:rPr kumimoji="1" lang="en-US" altLang="zh-CN"/>
              <a:t>Data Set 2:</a:t>
            </a:r>
          </a:p>
          <a:p>
            <a:endParaRPr kumimoji="1" lang="en-US" altLang="zh-CN"/>
          </a:p>
          <a:p>
            <a:r>
              <a:rPr kumimoji="1" lang="en-US" altLang="zh-CN"/>
              <a:t>ARIMA</a:t>
            </a:r>
          </a:p>
          <a:p>
            <a:r>
              <a:rPr kumimoji="1" lang="en-US" altLang="zh-CN"/>
              <a:t>LSTM</a:t>
            </a:r>
          </a:p>
        </p:txBody>
      </p:sp>
    </p:spTree>
    <p:extLst>
      <p:ext uri="{BB962C8B-B14F-4D97-AF65-F5344CB8AC3E}">
        <p14:creationId xmlns:p14="http://schemas.microsoft.com/office/powerpoint/2010/main" val="3806771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86A4CC-2C89-4EC9-7226-2080B7CAD169}"/>
              </a:ext>
            </a:extLst>
          </p:cNvPr>
          <p:cNvSpPr>
            <a:spLocks noGrp="1"/>
          </p:cNvSpPr>
          <p:nvPr>
            <p:ph type="title"/>
          </p:nvPr>
        </p:nvSpPr>
        <p:spPr>
          <a:xfrm>
            <a:off x="8769246" y="171147"/>
            <a:ext cx="3055960" cy="1682607"/>
          </a:xfrm>
        </p:spPr>
        <p:txBody>
          <a:bodyPr/>
          <a:lstStyle/>
          <a:p>
            <a:r>
              <a:rPr kumimoji="1" lang="en-US" altLang="zh-CN"/>
              <a:t> </a:t>
            </a:r>
            <a:endParaRPr kumimoji="1" lang="zh-CN" altLang="en-US"/>
          </a:p>
        </p:txBody>
      </p:sp>
      <p:sp>
        <p:nvSpPr>
          <p:cNvPr id="3" name="内容占位符 2">
            <a:extLst>
              <a:ext uri="{FF2B5EF4-FFF2-40B4-BE49-F238E27FC236}">
                <a16:creationId xmlns:a16="http://schemas.microsoft.com/office/drawing/2014/main" id="{2E7E975D-FDBF-4656-5F30-F066187E418C}"/>
              </a:ext>
            </a:extLst>
          </p:cNvPr>
          <p:cNvSpPr>
            <a:spLocks noGrp="1"/>
          </p:cNvSpPr>
          <p:nvPr>
            <p:ph idx="1"/>
          </p:nvPr>
        </p:nvSpPr>
        <p:spPr>
          <a:xfrm>
            <a:off x="195020" y="3429000"/>
            <a:ext cx="11630186" cy="2362809"/>
          </a:xfrm>
        </p:spPr>
        <p:txBody>
          <a:bodyPr/>
          <a:lstStyle/>
          <a:p>
            <a:r>
              <a:rPr kumimoji="1" lang="en-US" altLang="zh-CN" sz="2400"/>
              <a:t>For each model, we will train it using the training data, evaluate its performance on the testing data using various metrics such as accuracy, precision, recall, F1-score, and specificity, and compare the results.</a:t>
            </a:r>
          </a:p>
          <a:p>
            <a:r>
              <a:rPr kumimoji="1" lang="en-US" altLang="zh-CN" sz="2400"/>
              <a:t>Based on the evaluation, select the optimal model.</a:t>
            </a:r>
            <a:endParaRPr kumimoji="1" lang="zh-CN" altLang="en-US" sz="2400"/>
          </a:p>
        </p:txBody>
      </p:sp>
      <p:pic>
        <p:nvPicPr>
          <p:cNvPr id="6" name="图片 5">
            <a:extLst>
              <a:ext uri="{FF2B5EF4-FFF2-40B4-BE49-F238E27FC236}">
                <a16:creationId xmlns:a16="http://schemas.microsoft.com/office/drawing/2014/main" id="{F650A482-C354-2E2F-484C-2070F0A5D1B2}"/>
              </a:ext>
            </a:extLst>
          </p:cNvPr>
          <p:cNvPicPr>
            <a:picLocks noChangeAspect="1"/>
          </p:cNvPicPr>
          <p:nvPr/>
        </p:nvPicPr>
        <p:blipFill>
          <a:blip r:embed="rId3"/>
          <a:stretch>
            <a:fillRect/>
          </a:stretch>
        </p:blipFill>
        <p:spPr>
          <a:xfrm>
            <a:off x="195020" y="171147"/>
            <a:ext cx="8403477" cy="1682607"/>
          </a:xfrm>
          <a:prstGeom prst="rect">
            <a:avLst/>
          </a:prstGeom>
        </p:spPr>
      </p:pic>
      <p:pic>
        <p:nvPicPr>
          <p:cNvPr id="4" name="图片 3">
            <a:extLst>
              <a:ext uri="{FF2B5EF4-FFF2-40B4-BE49-F238E27FC236}">
                <a16:creationId xmlns:a16="http://schemas.microsoft.com/office/drawing/2014/main" id="{E37FA6FD-E6BA-986A-3312-3333A01D418C}"/>
              </a:ext>
            </a:extLst>
          </p:cNvPr>
          <p:cNvPicPr>
            <a:picLocks noChangeAspect="1"/>
          </p:cNvPicPr>
          <p:nvPr/>
        </p:nvPicPr>
        <p:blipFill>
          <a:blip r:embed="rId4"/>
          <a:stretch>
            <a:fillRect/>
          </a:stretch>
        </p:blipFill>
        <p:spPr>
          <a:xfrm>
            <a:off x="195020" y="1853754"/>
            <a:ext cx="6728294" cy="1290493"/>
          </a:xfrm>
          <a:prstGeom prst="rect">
            <a:avLst/>
          </a:prstGeom>
        </p:spPr>
      </p:pic>
      <p:pic>
        <p:nvPicPr>
          <p:cNvPr id="5" name="图片 4">
            <a:extLst>
              <a:ext uri="{FF2B5EF4-FFF2-40B4-BE49-F238E27FC236}">
                <a16:creationId xmlns:a16="http://schemas.microsoft.com/office/drawing/2014/main" id="{4143CF31-1263-3519-8178-9E8306EA4FDA}"/>
              </a:ext>
            </a:extLst>
          </p:cNvPr>
          <p:cNvPicPr>
            <a:picLocks noChangeAspect="1"/>
          </p:cNvPicPr>
          <p:nvPr/>
        </p:nvPicPr>
        <p:blipFill>
          <a:blip r:embed="rId5"/>
          <a:stretch>
            <a:fillRect/>
          </a:stretch>
        </p:blipFill>
        <p:spPr>
          <a:xfrm>
            <a:off x="6903433" y="1827357"/>
            <a:ext cx="5288567" cy="622300"/>
          </a:xfrm>
          <a:prstGeom prst="rect">
            <a:avLst/>
          </a:prstGeom>
        </p:spPr>
      </p:pic>
    </p:spTree>
    <p:extLst>
      <p:ext uri="{BB962C8B-B14F-4D97-AF65-F5344CB8AC3E}">
        <p14:creationId xmlns:p14="http://schemas.microsoft.com/office/powerpoint/2010/main" val="1367156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E16FE-5C16-DA42-714E-D1E269FBF53E}"/>
              </a:ext>
            </a:extLst>
          </p:cNvPr>
          <p:cNvSpPr>
            <a:spLocks noGrp="1"/>
          </p:cNvSpPr>
          <p:nvPr>
            <p:ph type="title"/>
          </p:nvPr>
        </p:nvSpPr>
        <p:spPr>
          <a:xfrm>
            <a:off x="8209767" y="309967"/>
            <a:ext cx="3832415" cy="1543788"/>
          </a:xfrm>
        </p:spPr>
        <p:txBody>
          <a:bodyPr/>
          <a:lstStyle/>
          <a:p>
            <a:r>
              <a:rPr lang="en-US" altLang="zh-CN" b="0" i="0" u="none" strike="noStrike">
                <a:solidFill>
                  <a:srgbClr val="242424"/>
                </a:solidFill>
                <a:effectLst/>
                <a:latin typeface="source-serif-pro"/>
              </a:rPr>
              <a:t>Decision Tree Classifier (DT)</a:t>
            </a:r>
            <a:br>
              <a:rPr lang="en-US" altLang="zh-CN" b="0" i="0" u="none" strike="noStrike">
                <a:solidFill>
                  <a:srgbClr val="242424"/>
                </a:solidFill>
                <a:effectLst/>
                <a:latin typeface="source-serif-pro"/>
              </a:rPr>
            </a:br>
            <a:endParaRPr kumimoji="1" lang="zh-CN" altLang="en-US"/>
          </a:p>
        </p:txBody>
      </p:sp>
      <p:sp>
        <p:nvSpPr>
          <p:cNvPr id="3" name="内容占位符 2">
            <a:extLst>
              <a:ext uri="{FF2B5EF4-FFF2-40B4-BE49-F238E27FC236}">
                <a16:creationId xmlns:a16="http://schemas.microsoft.com/office/drawing/2014/main" id="{5F8C360A-0052-D0BA-68B9-E275140DCCC1}"/>
              </a:ext>
            </a:extLst>
          </p:cNvPr>
          <p:cNvSpPr>
            <a:spLocks noGrp="1"/>
          </p:cNvSpPr>
          <p:nvPr>
            <p:ph idx="1"/>
          </p:nvPr>
        </p:nvSpPr>
        <p:spPr>
          <a:xfrm>
            <a:off x="6096000" y="1853755"/>
            <a:ext cx="5946181" cy="4164796"/>
          </a:xfrm>
        </p:spPr>
        <p:txBody>
          <a:bodyPr>
            <a:normAutofit/>
          </a:bodyPr>
          <a:lstStyle/>
          <a:p>
            <a:r>
              <a:rPr lang="en-US" altLang="zh-CN"/>
              <a:t>Recall:  Among all samples that actually have diabetes, the model correctly identified 61.82% of diabetic patients.</a:t>
            </a:r>
          </a:p>
          <a:p>
            <a:r>
              <a:rPr lang="en-US" altLang="zh-CN"/>
              <a:t>Precision:  60.71% of the samples predicted by the model to be diabetic are correct.</a:t>
            </a:r>
          </a:p>
          <a:p>
            <a:r>
              <a:rPr lang="en-US" altLang="zh-CN"/>
              <a:t>It is insufficient in identifying positive samples (diabetic patients), especially the relatively high number of FP and FN. False positive and false negative predictions may mislead patients or delay treatment in practical applications.</a:t>
            </a:r>
          </a:p>
          <a:p>
            <a:endParaRPr kumimoji="1" lang="zh-CN" altLang="en-US"/>
          </a:p>
        </p:txBody>
      </p:sp>
      <p:pic>
        <p:nvPicPr>
          <p:cNvPr id="5" name="图片 4">
            <a:extLst>
              <a:ext uri="{FF2B5EF4-FFF2-40B4-BE49-F238E27FC236}">
                <a16:creationId xmlns:a16="http://schemas.microsoft.com/office/drawing/2014/main" id="{BD00D2B2-502B-A063-48C8-F3697202254A}"/>
              </a:ext>
            </a:extLst>
          </p:cNvPr>
          <p:cNvPicPr>
            <a:picLocks noChangeAspect="1"/>
          </p:cNvPicPr>
          <p:nvPr/>
        </p:nvPicPr>
        <p:blipFill>
          <a:blip r:embed="rId2"/>
          <a:stretch>
            <a:fillRect/>
          </a:stretch>
        </p:blipFill>
        <p:spPr>
          <a:xfrm>
            <a:off x="10237" y="839449"/>
            <a:ext cx="8199531" cy="803847"/>
          </a:xfrm>
          <a:prstGeom prst="rect">
            <a:avLst/>
          </a:prstGeom>
        </p:spPr>
      </p:pic>
      <p:pic>
        <p:nvPicPr>
          <p:cNvPr id="6" name="图片 5">
            <a:extLst>
              <a:ext uri="{FF2B5EF4-FFF2-40B4-BE49-F238E27FC236}">
                <a16:creationId xmlns:a16="http://schemas.microsoft.com/office/drawing/2014/main" id="{7CE0A6E2-721B-C551-993D-A695061E189E}"/>
              </a:ext>
            </a:extLst>
          </p:cNvPr>
          <p:cNvPicPr>
            <a:picLocks noChangeAspect="1"/>
          </p:cNvPicPr>
          <p:nvPr/>
        </p:nvPicPr>
        <p:blipFill>
          <a:blip r:embed="rId3"/>
          <a:stretch>
            <a:fillRect/>
          </a:stretch>
        </p:blipFill>
        <p:spPr>
          <a:xfrm>
            <a:off x="10237" y="1688539"/>
            <a:ext cx="5967500" cy="1332279"/>
          </a:xfrm>
          <a:prstGeom prst="rect">
            <a:avLst/>
          </a:prstGeom>
        </p:spPr>
      </p:pic>
      <p:pic>
        <p:nvPicPr>
          <p:cNvPr id="7" name="图片 6">
            <a:extLst>
              <a:ext uri="{FF2B5EF4-FFF2-40B4-BE49-F238E27FC236}">
                <a16:creationId xmlns:a16="http://schemas.microsoft.com/office/drawing/2014/main" id="{674600E2-178D-7666-3F71-742FCBB7E874}"/>
              </a:ext>
            </a:extLst>
          </p:cNvPr>
          <p:cNvPicPr>
            <a:picLocks noChangeAspect="1"/>
          </p:cNvPicPr>
          <p:nvPr/>
        </p:nvPicPr>
        <p:blipFill>
          <a:blip r:embed="rId4"/>
          <a:stretch>
            <a:fillRect/>
          </a:stretch>
        </p:blipFill>
        <p:spPr>
          <a:xfrm>
            <a:off x="10237" y="3190498"/>
            <a:ext cx="5967500" cy="2336800"/>
          </a:xfrm>
          <a:prstGeom prst="rect">
            <a:avLst/>
          </a:prstGeom>
        </p:spPr>
      </p:pic>
    </p:spTree>
    <p:extLst>
      <p:ext uri="{BB962C8B-B14F-4D97-AF65-F5344CB8AC3E}">
        <p14:creationId xmlns:p14="http://schemas.microsoft.com/office/powerpoint/2010/main" val="3734503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ED2B910-B28F-4A54-B17C-8B7E5893A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545F118-1DF8-46A9-8A77-B3D9422CE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标题 1">
            <a:extLst>
              <a:ext uri="{FF2B5EF4-FFF2-40B4-BE49-F238E27FC236}">
                <a16:creationId xmlns:a16="http://schemas.microsoft.com/office/drawing/2014/main" id="{F817C83E-9A6F-A20A-1CB3-EED288AADD31}"/>
              </a:ext>
            </a:extLst>
          </p:cNvPr>
          <p:cNvSpPr>
            <a:spLocks noGrp="1"/>
          </p:cNvSpPr>
          <p:nvPr>
            <p:ph type="title"/>
          </p:nvPr>
        </p:nvSpPr>
        <p:spPr>
          <a:xfrm>
            <a:off x="7706619" y="226402"/>
            <a:ext cx="4396353" cy="1049235"/>
          </a:xfrm>
        </p:spPr>
        <p:txBody>
          <a:bodyPr>
            <a:normAutofit/>
          </a:bodyPr>
          <a:lstStyle/>
          <a:p>
            <a:pPr>
              <a:lnSpc>
                <a:spcPct val="120000"/>
              </a:lnSpc>
              <a:spcBef>
                <a:spcPts val="1000"/>
              </a:spcBef>
              <a:buClr>
                <a:schemeClr val="accent1"/>
              </a:buClr>
              <a:buSzPct val="100000"/>
            </a:pPr>
            <a:r>
              <a:rPr kumimoji="1" lang="en-US" altLang="zh-CN" sz="2800">
                <a:latin typeface="+mn-lt"/>
                <a:ea typeface="+mn-ea"/>
                <a:cs typeface="+mn-cs"/>
              </a:rPr>
              <a:t>Logistic Regression</a:t>
            </a:r>
            <a:endParaRPr kumimoji="1" lang="zh-CN" altLang="en-US" sz="2800">
              <a:latin typeface="+mn-lt"/>
              <a:ea typeface="+mn-ea"/>
              <a:cs typeface="+mn-cs"/>
            </a:endParaRPr>
          </a:p>
        </p:txBody>
      </p:sp>
      <p:sp>
        <p:nvSpPr>
          <p:cNvPr id="29" name="Rectangle 28">
            <a:extLst>
              <a:ext uri="{FF2B5EF4-FFF2-40B4-BE49-F238E27FC236}">
                <a16:creationId xmlns:a16="http://schemas.microsoft.com/office/drawing/2014/main" id="{7CAB7D27-148D-4082-B160-72FAD580D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3" name="组合 12">
            <a:extLst>
              <a:ext uri="{FF2B5EF4-FFF2-40B4-BE49-F238E27FC236}">
                <a16:creationId xmlns:a16="http://schemas.microsoft.com/office/drawing/2014/main" id="{1DAE8A94-DFFC-5A80-A976-07A862356561}"/>
              </a:ext>
            </a:extLst>
          </p:cNvPr>
          <p:cNvGrpSpPr/>
          <p:nvPr/>
        </p:nvGrpSpPr>
        <p:grpSpPr>
          <a:xfrm>
            <a:off x="143329" y="3187557"/>
            <a:ext cx="5548039" cy="2121817"/>
            <a:chOff x="252295" y="283509"/>
            <a:chExt cx="5850397" cy="2246961"/>
          </a:xfrm>
        </p:grpSpPr>
        <p:pic>
          <p:nvPicPr>
            <p:cNvPr id="5" name="图片 4">
              <a:extLst>
                <a:ext uri="{FF2B5EF4-FFF2-40B4-BE49-F238E27FC236}">
                  <a16:creationId xmlns:a16="http://schemas.microsoft.com/office/drawing/2014/main" id="{18EC133D-4ED3-0AC4-F834-7656C16636EE}"/>
                </a:ext>
              </a:extLst>
            </p:cNvPr>
            <p:cNvPicPr>
              <a:picLocks noChangeAspect="1"/>
            </p:cNvPicPr>
            <p:nvPr/>
          </p:nvPicPr>
          <p:blipFill>
            <a:blip r:embed="rId2"/>
            <a:stretch>
              <a:fillRect/>
            </a:stretch>
          </p:blipFill>
          <p:spPr>
            <a:xfrm>
              <a:off x="252295" y="1485622"/>
              <a:ext cx="5850397" cy="1044848"/>
            </a:xfrm>
            <a:prstGeom prst="rect">
              <a:avLst/>
            </a:prstGeom>
          </p:spPr>
        </p:pic>
        <p:pic>
          <p:nvPicPr>
            <p:cNvPr id="4" name="内容占位符 3">
              <a:extLst>
                <a:ext uri="{FF2B5EF4-FFF2-40B4-BE49-F238E27FC236}">
                  <a16:creationId xmlns:a16="http://schemas.microsoft.com/office/drawing/2014/main" id="{3897B156-55AB-51EB-8164-92B6396ABD9E}"/>
                </a:ext>
              </a:extLst>
            </p:cNvPr>
            <p:cNvPicPr>
              <a:picLocks noChangeAspect="1"/>
            </p:cNvPicPr>
            <p:nvPr/>
          </p:nvPicPr>
          <p:blipFill>
            <a:blip r:embed="rId3"/>
            <a:stretch>
              <a:fillRect/>
            </a:stretch>
          </p:blipFill>
          <p:spPr>
            <a:xfrm>
              <a:off x="252295" y="283509"/>
              <a:ext cx="5843554" cy="1285582"/>
            </a:xfrm>
            <a:prstGeom prst="rect">
              <a:avLst/>
            </a:prstGeom>
          </p:spPr>
        </p:pic>
      </p:grpSp>
      <p:sp>
        <p:nvSpPr>
          <p:cNvPr id="9" name="Content Placeholder 8">
            <a:extLst>
              <a:ext uri="{FF2B5EF4-FFF2-40B4-BE49-F238E27FC236}">
                <a16:creationId xmlns:a16="http://schemas.microsoft.com/office/drawing/2014/main" id="{161D17AC-8777-8A7C-1B36-D5F2845FEADF}"/>
              </a:ext>
            </a:extLst>
          </p:cNvPr>
          <p:cNvSpPr>
            <a:spLocks noGrp="1"/>
          </p:cNvSpPr>
          <p:nvPr>
            <p:ph idx="1"/>
          </p:nvPr>
        </p:nvSpPr>
        <p:spPr>
          <a:xfrm>
            <a:off x="5855776" y="1886448"/>
            <a:ext cx="6192896" cy="4105938"/>
          </a:xfrm>
        </p:spPr>
        <p:txBody>
          <a:bodyPr>
            <a:normAutofit/>
          </a:bodyPr>
          <a:lstStyle/>
          <a:p>
            <a:r>
              <a:rPr lang="en-US"/>
              <a:t>Recall&amp;Precision:  About 61.8% of the positive samples were correctly classified, and about 66% of them were accurate. Same recall as Decision Tree.</a:t>
            </a:r>
          </a:p>
          <a:p>
            <a:r>
              <a:rPr lang="en-US" altLang="zh-CN"/>
              <a:t>Logistic regression outperforms the decision tree classifier in precision, specificity, and overall accuracy, which means it performs better on negative samples and has a higher accuracy in predicting positive samples.</a:t>
            </a:r>
          </a:p>
          <a:p>
            <a:r>
              <a:rPr lang="en-US"/>
              <a:t>Recall</a:t>
            </a:r>
            <a:r>
              <a:rPr lang="zh-CN" altLang="en-US"/>
              <a:t> </a:t>
            </a:r>
            <a:r>
              <a:rPr lang="en-US" altLang="zh-CN"/>
              <a:t>still not very high. Good specificity(TNR)</a:t>
            </a:r>
            <a:endParaRPr lang="en-US"/>
          </a:p>
        </p:txBody>
      </p:sp>
      <p:pic>
        <p:nvPicPr>
          <p:cNvPr id="31" name="Picture 30">
            <a:extLst>
              <a:ext uri="{FF2B5EF4-FFF2-40B4-BE49-F238E27FC236}">
                <a16:creationId xmlns:a16="http://schemas.microsoft.com/office/drawing/2014/main" id="{CD88FC76-F691-462A-BCF9-0BA4F5DE6D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33204A7E-B7E9-42D0-9DC4-B82FDC8C4B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54C0D30-2F63-54A5-D84A-92681CABD3F0}"/>
              </a:ext>
            </a:extLst>
          </p:cNvPr>
          <p:cNvPicPr>
            <a:picLocks noChangeAspect="1"/>
          </p:cNvPicPr>
          <p:nvPr/>
        </p:nvPicPr>
        <p:blipFill>
          <a:blip r:embed="rId5"/>
          <a:stretch>
            <a:fillRect/>
          </a:stretch>
        </p:blipFill>
        <p:spPr>
          <a:xfrm>
            <a:off x="153869" y="1759568"/>
            <a:ext cx="5548039" cy="1315977"/>
          </a:xfrm>
          <a:prstGeom prst="rect">
            <a:avLst/>
          </a:prstGeom>
        </p:spPr>
      </p:pic>
      <p:grpSp>
        <p:nvGrpSpPr>
          <p:cNvPr id="15" name="组合 14">
            <a:extLst>
              <a:ext uri="{FF2B5EF4-FFF2-40B4-BE49-F238E27FC236}">
                <a16:creationId xmlns:a16="http://schemas.microsoft.com/office/drawing/2014/main" id="{E59E144C-3C05-1C4A-914D-4F2F564ED410}"/>
              </a:ext>
            </a:extLst>
          </p:cNvPr>
          <p:cNvGrpSpPr/>
          <p:nvPr/>
        </p:nvGrpSpPr>
        <p:grpSpPr>
          <a:xfrm>
            <a:off x="145066" y="822077"/>
            <a:ext cx="7827728" cy="825479"/>
            <a:chOff x="200394" y="4876394"/>
            <a:chExt cx="7772400" cy="587914"/>
          </a:xfrm>
        </p:grpSpPr>
        <p:pic>
          <p:nvPicPr>
            <p:cNvPr id="10" name="图片 9">
              <a:extLst>
                <a:ext uri="{FF2B5EF4-FFF2-40B4-BE49-F238E27FC236}">
                  <a16:creationId xmlns:a16="http://schemas.microsoft.com/office/drawing/2014/main" id="{E3252F1F-B575-A0D3-43B9-3983F3CAC182}"/>
                </a:ext>
              </a:extLst>
            </p:cNvPr>
            <p:cNvPicPr>
              <a:picLocks noChangeAspect="1"/>
            </p:cNvPicPr>
            <p:nvPr/>
          </p:nvPicPr>
          <p:blipFill>
            <a:blip r:embed="rId6"/>
            <a:stretch>
              <a:fillRect/>
            </a:stretch>
          </p:blipFill>
          <p:spPr>
            <a:xfrm>
              <a:off x="200394" y="5166219"/>
              <a:ext cx="7772400" cy="298089"/>
            </a:xfrm>
            <a:prstGeom prst="rect">
              <a:avLst/>
            </a:prstGeom>
          </p:spPr>
        </p:pic>
        <p:pic>
          <p:nvPicPr>
            <p:cNvPr id="11" name="图片 10">
              <a:extLst>
                <a:ext uri="{FF2B5EF4-FFF2-40B4-BE49-F238E27FC236}">
                  <a16:creationId xmlns:a16="http://schemas.microsoft.com/office/drawing/2014/main" id="{11915A5A-22CC-EC90-22FD-636CC96C2EE9}"/>
                </a:ext>
              </a:extLst>
            </p:cNvPr>
            <p:cNvPicPr>
              <a:picLocks noChangeAspect="1"/>
            </p:cNvPicPr>
            <p:nvPr/>
          </p:nvPicPr>
          <p:blipFill>
            <a:blip r:embed="rId7"/>
            <a:stretch>
              <a:fillRect/>
            </a:stretch>
          </p:blipFill>
          <p:spPr>
            <a:xfrm>
              <a:off x="200394" y="4876394"/>
              <a:ext cx="7772400" cy="298089"/>
            </a:xfrm>
            <a:prstGeom prst="rect">
              <a:avLst/>
            </a:prstGeom>
          </p:spPr>
        </p:pic>
      </p:grpSp>
    </p:spTree>
    <p:extLst>
      <p:ext uri="{BB962C8B-B14F-4D97-AF65-F5344CB8AC3E}">
        <p14:creationId xmlns:p14="http://schemas.microsoft.com/office/powerpoint/2010/main" val="2693349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104DB-A182-AAC8-369C-9FC522874810}"/>
              </a:ext>
            </a:extLst>
          </p:cNvPr>
          <p:cNvSpPr>
            <a:spLocks noGrp="1"/>
          </p:cNvSpPr>
          <p:nvPr>
            <p:ph type="title"/>
          </p:nvPr>
        </p:nvSpPr>
        <p:spPr>
          <a:xfrm>
            <a:off x="6760564" y="236612"/>
            <a:ext cx="5351774" cy="960711"/>
          </a:xfrm>
        </p:spPr>
        <p:txBody>
          <a:bodyPr>
            <a:normAutofit fontScale="90000"/>
          </a:bodyPr>
          <a:lstStyle/>
          <a:p>
            <a:r>
              <a:rPr lang="en-US" altLang="zh-CN" b="0" i="0" u="none" strike="noStrike">
                <a:solidFill>
                  <a:srgbClr val="242424"/>
                </a:solidFill>
                <a:effectLst/>
                <a:latin typeface="+mn-lt"/>
              </a:rPr>
              <a:t> </a:t>
            </a:r>
            <a:r>
              <a:rPr kumimoji="1" lang="en-US" altLang="zh-CN">
                <a:latin typeface="+mn-lt"/>
                <a:ea typeface="+mn-ea"/>
                <a:cs typeface="+mn-cs"/>
              </a:rPr>
              <a:t>Random Forest Classifier</a:t>
            </a:r>
            <a:endParaRPr kumimoji="1" lang="zh-CN" altLang="en-US">
              <a:latin typeface="+mn-lt"/>
              <a:ea typeface="+mn-ea"/>
              <a:cs typeface="+mn-cs"/>
            </a:endParaRPr>
          </a:p>
        </p:txBody>
      </p:sp>
      <p:sp>
        <p:nvSpPr>
          <p:cNvPr id="3" name="内容占位符 2">
            <a:extLst>
              <a:ext uri="{FF2B5EF4-FFF2-40B4-BE49-F238E27FC236}">
                <a16:creationId xmlns:a16="http://schemas.microsoft.com/office/drawing/2014/main" id="{62260AC2-2847-97DB-8909-3C721BD051E5}"/>
              </a:ext>
            </a:extLst>
          </p:cNvPr>
          <p:cNvSpPr>
            <a:spLocks noGrp="1"/>
          </p:cNvSpPr>
          <p:nvPr>
            <p:ph idx="1"/>
          </p:nvPr>
        </p:nvSpPr>
        <p:spPr>
          <a:xfrm>
            <a:off x="5114441" y="2015732"/>
            <a:ext cx="6960030" cy="4090600"/>
          </a:xfrm>
        </p:spPr>
        <p:txBody>
          <a:bodyPr/>
          <a:lstStyle/>
          <a:p>
            <a:r>
              <a:rPr kumimoji="1" lang="en-US" altLang="zh-CN" err="1"/>
              <a:t>Recall,TP</a:t>
            </a:r>
            <a:r>
              <a:rPr kumimoji="1" lang="en-US" altLang="zh-CN"/>
              <a:t> : Slightly better than decision trees and logistic regression, indicating that random forests have a slight advantage in identifying positive samples. Not enough.</a:t>
            </a:r>
          </a:p>
          <a:p>
            <a:r>
              <a:rPr kumimoji="1" lang="en-US" altLang="zh-CN"/>
              <a:t>High FP=21,FN=20, so, precision 62.5%; 62.5% samples that predicted as positive are actually positive. Some healthy people are misdiagnosed.</a:t>
            </a:r>
          </a:p>
          <a:p>
            <a:endParaRPr kumimoji="1" lang="zh-CN" altLang="en-US"/>
          </a:p>
        </p:txBody>
      </p:sp>
      <p:grpSp>
        <p:nvGrpSpPr>
          <p:cNvPr id="6" name="组合 5">
            <a:extLst>
              <a:ext uri="{FF2B5EF4-FFF2-40B4-BE49-F238E27FC236}">
                <a16:creationId xmlns:a16="http://schemas.microsoft.com/office/drawing/2014/main" id="{7F308237-218D-601E-44D5-018B83DE6805}"/>
              </a:ext>
            </a:extLst>
          </p:cNvPr>
          <p:cNvGrpSpPr/>
          <p:nvPr/>
        </p:nvGrpSpPr>
        <p:grpSpPr>
          <a:xfrm>
            <a:off x="117529" y="1064303"/>
            <a:ext cx="7602405" cy="681804"/>
            <a:chOff x="117529" y="893043"/>
            <a:chExt cx="7772400" cy="585137"/>
          </a:xfrm>
        </p:grpSpPr>
        <p:pic>
          <p:nvPicPr>
            <p:cNvPr id="4" name="图片 3">
              <a:extLst>
                <a:ext uri="{FF2B5EF4-FFF2-40B4-BE49-F238E27FC236}">
                  <a16:creationId xmlns:a16="http://schemas.microsoft.com/office/drawing/2014/main" id="{C137CAFA-59BE-7A2B-1DC5-DA7433F646BC}"/>
                </a:ext>
              </a:extLst>
            </p:cNvPr>
            <p:cNvPicPr>
              <a:picLocks noChangeAspect="1"/>
            </p:cNvPicPr>
            <p:nvPr/>
          </p:nvPicPr>
          <p:blipFill>
            <a:blip r:embed="rId2"/>
            <a:stretch>
              <a:fillRect/>
            </a:stretch>
          </p:blipFill>
          <p:spPr>
            <a:xfrm>
              <a:off x="117529" y="1180091"/>
              <a:ext cx="7772400" cy="298089"/>
            </a:xfrm>
            <a:prstGeom prst="rect">
              <a:avLst/>
            </a:prstGeom>
          </p:spPr>
        </p:pic>
        <p:pic>
          <p:nvPicPr>
            <p:cNvPr id="5" name="图片 4">
              <a:extLst>
                <a:ext uri="{FF2B5EF4-FFF2-40B4-BE49-F238E27FC236}">
                  <a16:creationId xmlns:a16="http://schemas.microsoft.com/office/drawing/2014/main" id="{3F791A9E-907A-6019-2179-B0E43FC4AD42}"/>
                </a:ext>
              </a:extLst>
            </p:cNvPr>
            <p:cNvPicPr>
              <a:picLocks noChangeAspect="1"/>
            </p:cNvPicPr>
            <p:nvPr/>
          </p:nvPicPr>
          <p:blipFill>
            <a:blip r:embed="rId3"/>
            <a:stretch>
              <a:fillRect/>
            </a:stretch>
          </p:blipFill>
          <p:spPr>
            <a:xfrm>
              <a:off x="117529" y="893043"/>
              <a:ext cx="7772400" cy="287048"/>
            </a:xfrm>
            <a:prstGeom prst="rect">
              <a:avLst/>
            </a:prstGeom>
          </p:spPr>
        </p:pic>
      </p:grpSp>
      <p:pic>
        <p:nvPicPr>
          <p:cNvPr id="7" name="图片 6">
            <a:extLst>
              <a:ext uri="{FF2B5EF4-FFF2-40B4-BE49-F238E27FC236}">
                <a16:creationId xmlns:a16="http://schemas.microsoft.com/office/drawing/2014/main" id="{3CF27272-8915-A389-8286-B651828DBD22}"/>
              </a:ext>
            </a:extLst>
          </p:cNvPr>
          <p:cNvPicPr>
            <a:picLocks noChangeAspect="1"/>
          </p:cNvPicPr>
          <p:nvPr/>
        </p:nvPicPr>
        <p:blipFill>
          <a:blip r:embed="rId4"/>
          <a:stretch>
            <a:fillRect/>
          </a:stretch>
        </p:blipFill>
        <p:spPr>
          <a:xfrm>
            <a:off x="117529" y="2012065"/>
            <a:ext cx="4874770" cy="1289073"/>
          </a:xfrm>
          <a:prstGeom prst="rect">
            <a:avLst/>
          </a:prstGeom>
        </p:spPr>
      </p:pic>
      <p:pic>
        <p:nvPicPr>
          <p:cNvPr id="8" name="图片 7">
            <a:extLst>
              <a:ext uri="{FF2B5EF4-FFF2-40B4-BE49-F238E27FC236}">
                <a16:creationId xmlns:a16="http://schemas.microsoft.com/office/drawing/2014/main" id="{A08A1CB5-C776-E96F-0301-2799600805CE}"/>
              </a:ext>
            </a:extLst>
          </p:cNvPr>
          <p:cNvPicPr>
            <a:picLocks noChangeAspect="1"/>
          </p:cNvPicPr>
          <p:nvPr/>
        </p:nvPicPr>
        <p:blipFill>
          <a:blip r:embed="rId5"/>
          <a:stretch>
            <a:fillRect/>
          </a:stretch>
        </p:blipFill>
        <p:spPr>
          <a:xfrm>
            <a:off x="117529" y="3472522"/>
            <a:ext cx="4874770" cy="1941467"/>
          </a:xfrm>
          <a:prstGeom prst="rect">
            <a:avLst/>
          </a:prstGeom>
        </p:spPr>
      </p:pic>
    </p:spTree>
    <p:extLst>
      <p:ext uri="{BB962C8B-B14F-4D97-AF65-F5344CB8AC3E}">
        <p14:creationId xmlns:p14="http://schemas.microsoft.com/office/powerpoint/2010/main" val="2753234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33C829-1A7D-8E80-8FB5-89E5A92A36FF}"/>
              </a:ext>
            </a:extLst>
          </p:cNvPr>
          <p:cNvSpPr>
            <a:spLocks noGrp="1"/>
          </p:cNvSpPr>
          <p:nvPr>
            <p:ph type="title"/>
          </p:nvPr>
        </p:nvSpPr>
        <p:spPr>
          <a:xfrm>
            <a:off x="7345181" y="342420"/>
            <a:ext cx="4846820" cy="1216557"/>
          </a:xfrm>
        </p:spPr>
        <p:txBody>
          <a:bodyPr>
            <a:normAutofit fontScale="90000"/>
          </a:bodyPr>
          <a:lstStyle/>
          <a:p>
            <a:r>
              <a:rPr lang="en-US" altLang="zh-CN" b="0" i="0" u="none" strike="noStrike">
                <a:solidFill>
                  <a:srgbClr val="242424"/>
                </a:solidFill>
                <a:effectLst/>
                <a:latin typeface="source-serif-pro"/>
              </a:rPr>
              <a:t>K-Nearest Neighbors (KNN)</a:t>
            </a:r>
            <a:br>
              <a:rPr lang="en-US" altLang="zh-CN" b="0" i="0" u="none" strike="noStrike">
                <a:solidFill>
                  <a:srgbClr val="242424"/>
                </a:solidFill>
                <a:effectLst/>
                <a:latin typeface="source-serif-pro"/>
              </a:rPr>
            </a:br>
            <a:endParaRPr kumimoji="1" lang="zh-CN" altLang="en-US"/>
          </a:p>
        </p:txBody>
      </p:sp>
      <p:sp>
        <p:nvSpPr>
          <p:cNvPr id="3" name="内容占位符 2">
            <a:extLst>
              <a:ext uri="{FF2B5EF4-FFF2-40B4-BE49-F238E27FC236}">
                <a16:creationId xmlns:a16="http://schemas.microsoft.com/office/drawing/2014/main" id="{3C3742FD-2DAB-747A-D797-CD7756FAA66B}"/>
              </a:ext>
            </a:extLst>
          </p:cNvPr>
          <p:cNvSpPr>
            <a:spLocks noGrp="1"/>
          </p:cNvSpPr>
          <p:nvPr>
            <p:ph idx="1"/>
          </p:nvPr>
        </p:nvSpPr>
        <p:spPr>
          <a:xfrm>
            <a:off x="5532896" y="1962730"/>
            <a:ext cx="6541576" cy="4174599"/>
          </a:xfrm>
        </p:spPr>
        <p:txBody>
          <a:bodyPr/>
          <a:lstStyle/>
          <a:p>
            <a:r>
              <a:rPr kumimoji="1" lang="en-US" altLang="zh-CN"/>
              <a:t>The</a:t>
            </a:r>
            <a:r>
              <a:rPr kumimoji="1" lang="zh-CN" altLang="en-US"/>
              <a:t> </a:t>
            </a:r>
            <a:r>
              <a:rPr kumimoji="1" lang="en-US" altLang="zh-CN"/>
              <a:t>highest recall, the lowest precision</a:t>
            </a:r>
          </a:p>
          <a:p>
            <a:r>
              <a:rPr kumimoji="1" lang="en-US" altLang="zh-CN"/>
              <a:t>Lower FN, higher FP </a:t>
            </a:r>
          </a:p>
          <a:p>
            <a:r>
              <a:rPr kumimoji="1" lang="en-US" altLang="zh-CN"/>
              <a:t>Although the model can find 63% of the positives, it has many errors, and less than 60% of the samples predicted as positive are correct.</a:t>
            </a:r>
            <a:endParaRPr kumimoji="1" lang="zh-CN" altLang="en-US"/>
          </a:p>
        </p:txBody>
      </p:sp>
      <p:grpSp>
        <p:nvGrpSpPr>
          <p:cNvPr id="6" name="组合 5">
            <a:extLst>
              <a:ext uri="{FF2B5EF4-FFF2-40B4-BE49-F238E27FC236}">
                <a16:creationId xmlns:a16="http://schemas.microsoft.com/office/drawing/2014/main" id="{F796A205-C139-E756-A9FF-741A46C4D4C9}"/>
              </a:ext>
            </a:extLst>
          </p:cNvPr>
          <p:cNvGrpSpPr/>
          <p:nvPr/>
        </p:nvGrpSpPr>
        <p:grpSpPr>
          <a:xfrm>
            <a:off x="117529" y="930572"/>
            <a:ext cx="8158566" cy="922166"/>
            <a:chOff x="117529" y="893043"/>
            <a:chExt cx="7772400" cy="596177"/>
          </a:xfrm>
        </p:grpSpPr>
        <p:pic>
          <p:nvPicPr>
            <p:cNvPr id="4" name="图片 3">
              <a:extLst>
                <a:ext uri="{FF2B5EF4-FFF2-40B4-BE49-F238E27FC236}">
                  <a16:creationId xmlns:a16="http://schemas.microsoft.com/office/drawing/2014/main" id="{B2E1A5B9-EBE4-009C-CA7C-58D73ED4F4B2}"/>
                </a:ext>
              </a:extLst>
            </p:cNvPr>
            <p:cNvPicPr>
              <a:picLocks noChangeAspect="1"/>
            </p:cNvPicPr>
            <p:nvPr/>
          </p:nvPicPr>
          <p:blipFill>
            <a:blip r:embed="rId2"/>
            <a:stretch>
              <a:fillRect/>
            </a:stretch>
          </p:blipFill>
          <p:spPr>
            <a:xfrm>
              <a:off x="117529" y="893043"/>
              <a:ext cx="7772400" cy="287048"/>
            </a:xfrm>
            <a:prstGeom prst="rect">
              <a:avLst/>
            </a:prstGeom>
          </p:spPr>
        </p:pic>
        <p:pic>
          <p:nvPicPr>
            <p:cNvPr id="5" name="图片 4">
              <a:extLst>
                <a:ext uri="{FF2B5EF4-FFF2-40B4-BE49-F238E27FC236}">
                  <a16:creationId xmlns:a16="http://schemas.microsoft.com/office/drawing/2014/main" id="{BD7754DB-D9E1-0D12-C747-61AB80B5DE27}"/>
                </a:ext>
              </a:extLst>
            </p:cNvPr>
            <p:cNvPicPr>
              <a:picLocks noChangeAspect="1"/>
            </p:cNvPicPr>
            <p:nvPr/>
          </p:nvPicPr>
          <p:blipFill>
            <a:blip r:embed="rId3"/>
            <a:stretch>
              <a:fillRect/>
            </a:stretch>
          </p:blipFill>
          <p:spPr>
            <a:xfrm>
              <a:off x="117529" y="1169051"/>
              <a:ext cx="7772400" cy="320169"/>
            </a:xfrm>
            <a:prstGeom prst="rect">
              <a:avLst/>
            </a:prstGeom>
          </p:spPr>
        </p:pic>
      </p:grpSp>
      <p:pic>
        <p:nvPicPr>
          <p:cNvPr id="7" name="图片 6">
            <a:extLst>
              <a:ext uri="{FF2B5EF4-FFF2-40B4-BE49-F238E27FC236}">
                <a16:creationId xmlns:a16="http://schemas.microsoft.com/office/drawing/2014/main" id="{0CA38AA9-EBD6-06B0-15C8-058BF4417F24}"/>
              </a:ext>
            </a:extLst>
          </p:cNvPr>
          <p:cNvPicPr>
            <a:picLocks noChangeAspect="1"/>
          </p:cNvPicPr>
          <p:nvPr/>
        </p:nvPicPr>
        <p:blipFill>
          <a:blip r:embed="rId4"/>
          <a:stretch>
            <a:fillRect/>
          </a:stretch>
        </p:blipFill>
        <p:spPr>
          <a:xfrm>
            <a:off x="117529" y="2055515"/>
            <a:ext cx="5164312" cy="1194934"/>
          </a:xfrm>
          <a:prstGeom prst="rect">
            <a:avLst/>
          </a:prstGeom>
        </p:spPr>
      </p:pic>
      <p:pic>
        <p:nvPicPr>
          <p:cNvPr id="8" name="图片 7">
            <a:extLst>
              <a:ext uri="{FF2B5EF4-FFF2-40B4-BE49-F238E27FC236}">
                <a16:creationId xmlns:a16="http://schemas.microsoft.com/office/drawing/2014/main" id="{811770B1-EA20-9E24-05F7-EA5033B776C4}"/>
              </a:ext>
            </a:extLst>
          </p:cNvPr>
          <p:cNvPicPr>
            <a:picLocks noChangeAspect="1"/>
          </p:cNvPicPr>
          <p:nvPr/>
        </p:nvPicPr>
        <p:blipFill>
          <a:blip r:embed="rId5"/>
          <a:stretch>
            <a:fillRect/>
          </a:stretch>
        </p:blipFill>
        <p:spPr>
          <a:xfrm>
            <a:off x="117530" y="3453226"/>
            <a:ext cx="5164312" cy="1944633"/>
          </a:xfrm>
          <a:prstGeom prst="rect">
            <a:avLst/>
          </a:prstGeom>
        </p:spPr>
      </p:pic>
    </p:spTree>
    <p:extLst>
      <p:ext uri="{BB962C8B-B14F-4D97-AF65-F5344CB8AC3E}">
        <p14:creationId xmlns:p14="http://schemas.microsoft.com/office/powerpoint/2010/main" val="966019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9D99E-709C-86C2-CB9C-27FA28820519}"/>
              </a:ext>
            </a:extLst>
          </p:cNvPr>
          <p:cNvSpPr>
            <a:spLocks noGrp="1"/>
          </p:cNvSpPr>
          <p:nvPr>
            <p:ph type="title"/>
          </p:nvPr>
        </p:nvSpPr>
        <p:spPr>
          <a:xfrm>
            <a:off x="8199620" y="446907"/>
            <a:ext cx="3552670" cy="1265160"/>
          </a:xfrm>
        </p:spPr>
        <p:txBody>
          <a:bodyPr/>
          <a:lstStyle/>
          <a:p>
            <a:r>
              <a:rPr lang="en-US" altLang="zh-CN" b="0" i="0" u="none" strike="noStrike">
                <a:solidFill>
                  <a:srgbClr val="242424"/>
                </a:solidFill>
                <a:effectLst/>
                <a:latin typeface="source-serif-pro"/>
              </a:rPr>
              <a:t>Support Vector Machine (SVM)</a:t>
            </a:r>
          </a:p>
        </p:txBody>
      </p:sp>
      <p:sp>
        <p:nvSpPr>
          <p:cNvPr id="3" name="内容占位符 2">
            <a:extLst>
              <a:ext uri="{FF2B5EF4-FFF2-40B4-BE49-F238E27FC236}">
                <a16:creationId xmlns:a16="http://schemas.microsoft.com/office/drawing/2014/main" id="{3BA9BD69-8E1A-4A6B-9539-BF2CFB4A90CC}"/>
              </a:ext>
            </a:extLst>
          </p:cNvPr>
          <p:cNvSpPr>
            <a:spLocks noGrp="1"/>
          </p:cNvSpPr>
          <p:nvPr>
            <p:ph idx="1"/>
          </p:nvPr>
        </p:nvSpPr>
        <p:spPr>
          <a:xfrm>
            <a:off x="5734373" y="1853754"/>
            <a:ext cx="6340098" cy="4199727"/>
          </a:xfrm>
        </p:spPr>
        <p:txBody>
          <a:bodyPr/>
          <a:lstStyle/>
          <a:p>
            <a:r>
              <a:rPr kumimoji="1" lang="en-US" altLang="zh-CN"/>
              <a:t>On the contrary: Higher precision, the lowest recall; higher FN, lower FP.</a:t>
            </a:r>
          </a:p>
          <a:p>
            <a:r>
              <a:rPr kumimoji="1" lang="en-US" altLang="zh-CN"/>
              <a:t>Miss many actual cases. Still not effective.</a:t>
            </a:r>
          </a:p>
          <a:p>
            <a:r>
              <a:rPr kumimoji="1" lang="en-US" altLang="zh-CN"/>
              <a:t>Highest TN=83, specificity(83.8%)Good ability to predict true negative samples.</a:t>
            </a:r>
            <a:endParaRPr kumimoji="1" lang="zh-CN" altLang="en-US"/>
          </a:p>
        </p:txBody>
      </p:sp>
      <p:grpSp>
        <p:nvGrpSpPr>
          <p:cNvPr id="6" name="组合 5">
            <a:extLst>
              <a:ext uri="{FF2B5EF4-FFF2-40B4-BE49-F238E27FC236}">
                <a16:creationId xmlns:a16="http://schemas.microsoft.com/office/drawing/2014/main" id="{F6427FB1-B049-B5CC-2416-140BC12C86BA}"/>
              </a:ext>
            </a:extLst>
          </p:cNvPr>
          <p:cNvGrpSpPr/>
          <p:nvPr/>
        </p:nvGrpSpPr>
        <p:grpSpPr>
          <a:xfrm>
            <a:off x="117529" y="893043"/>
            <a:ext cx="7952450" cy="819024"/>
            <a:chOff x="117529" y="893043"/>
            <a:chExt cx="7772400" cy="607217"/>
          </a:xfrm>
        </p:grpSpPr>
        <p:pic>
          <p:nvPicPr>
            <p:cNvPr id="4" name="图片 3">
              <a:extLst>
                <a:ext uri="{FF2B5EF4-FFF2-40B4-BE49-F238E27FC236}">
                  <a16:creationId xmlns:a16="http://schemas.microsoft.com/office/drawing/2014/main" id="{CA9902BA-2476-FDBF-8AFA-F6BE55C60AED}"/>
                </a:ext>
              </a:extLst>
            </p:cNvPr>
            <p:cNvPicPr>
              <a:picLocks noChangeAspect="1"/>
            </p:cNvPicPr>
            <p:nvPr/>
          </p:nvPicPr>
          <p:blipFill>
            <a:blip r:embed="rId2"/>
            <a:stretch>
              <a:fillRect/>
            </a:stretch>
          </p:blipFill>
          <p:spPr>
            <a:xfrm>
              <a:off x="117529" y="893043"/>
              <a:ext cx="7772400" cy="287048"/>
            </a:xfrm>
            <a:prstGeom prst="rect">
              <a:avLst/>
            </a:prstGeom>
          </p:spPr>
        </p:pic>
        <p:pic>
          <p:nvPicPr>
            <p:cNvPr id="5" name="图片 4">
              <a:extLst>
                <a:ext uri="{FF2B5EF4-FFF2-40B4-BE49-F238E27FC236}">
                  <a16:creationId xmlns:a16="http://schemas.microsoft.com/office/drawing/2014/main" id="{E6E121C9-629B-5D8A-3C55-CA6592C0B2D6}"/>
                </a:ext>
              </a:extLst>
            </p:cNvPr>
            <p:cNvPicPr>
              <a:picLocks noChangeAspect="1"/>
            </p:cNvPicPr>
            <p:nvPr/>
          </p:nvPicPr>
          <p:blipFill>
            <a:blip r:embed="rId3"/>
            <a:stretch>
              <a:fillRect/>
            </a:stretch>
          </p:blipFill>
          <p:spPr>
            <a:xfrm>
              <a:off x="117529" y="1180091"/>
              <a:ext cx="7772400" cy="320169"/>
            </a:xfrm>
            <a:prstGeom prst="rect">
              <a:avLst/>
            </a:prstGeom>
          </p:spPr>
        </p:pic>
      </p:grpSp>
      <p:pic>
        <p:nvPicPr>
          <p:cNvPr id="7" name="图片 6">
            <a:extLst>
              <a:ext uri="{FF2B5EF4-FFF2-40B4-BE49-F238E27FC236}">
                <a16:creationId xmlns:a16="http://schemas.microsoft.com/office/drawing/2014/main" id="{CB467CD2-B823-940F-078B-1D83290DBF82}"/>
              </a:ext>
            </a:extLst>
          </p:cNvPr>
          <p:cNvPicPr>
            <a:picLocks noChangeAspect="1"/>
          </p:cNvPicPr>
          <p:nvPr/>
        </p:nvPicPr>
        <p:blipFill>
          <a:blip r:embed="rId4"/>
          <a:stretch>
            <a:fillRect/>
          </a:stretch>
        </p:blipFill>
        <p:spPr>
          <a:xfrm>
            <a:off x="117529" y="1798025"/>
            <a:ext cx="4023011" cy="1356597"/>
          </a:xfrm>
          <a:prstGeom prst="rect">
            <a:avLst/>
          </a:prstGeom>
        </p:spPr>
      </p:pic>
      <p:pic>
        <p:nvPicPr>
          <p:cNvPr id="8" name="图片 7">
            <a:extLst>
              <a:ext uri="{FF2B5EF4-FFF2-40B4-BE49-F238E27FC236}">
                <a16:creationId xmlns:a16="http://schemas.microsoft.com/office/drawing/2014/main" id="{00662561-A616-5B00-E74A-D79D21634906}"/>
              </a:ext>
            </a:extLst>
          </p:cNvPr>
          <p:cNvPicPr>
            <a:picLocks noChangeAspect="1"/>
          </p:cNvPicPr>
          <p:nvPr/>
        </p:nvPicPr>
        <p:blipFill>
          <a:blip r:embed="rId5"/>
          <a:stretch>
            <a:fillRect/>
          </a:stretch>
        </p:blipFill>
        <p:spPr>
          <a:xfrm>
            <a:off x="99012" y="3240581"/>
            <a:ext cx="5269412" cy="1904856"/>
          </a:xfrm>
          <a:prstGeom prst="rect">
            <a:avLst/>
          </a:prstGeom>
        </p:spPr>
      </p:pic>
    </p:spTree>
    <p:extLst>
      <p:ext uri="{BB962C8B-B14F-4D97-AF65-F5344CB8AC3E}">
        <p14:creationId xmlns:p14="http://schemas.microsoft.com/office/powerpoint/2010/main" val="1052465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B2E84-42FC-4EC2-DFEE-F2C28B7CF139}"/>
              </a:ext>
            </a:extLst>
          </p:cNvPr>
          <p:cNvSpPr>
            <a:spLocks noGrp="1"/>
          </p:cNvSpPr>
          <p:nvPr>
            <p:ph type="title"/>
          </p:nvPr>
        </p:nvSpPr>
        <p:spPr>
          <a:xfrm>
            <a:off x="8022309" y="263471"/>
            <a:ext cx="3981773" cy="1590283"/>
          </a:xfrm>
        </p:spPr>
        <p:txBody>
          <a:bodyPr/>
          <a:lstStyle/>
          <a:p>
            <a:r>
              <a:rPr kumimoji="1" lang="en-US" altLang="zh-CN"/>
              <a:t>Linear regression</a:t>
            </a:r>
            <a:endParaRPr kumimoji="1" lang="zh-CN" altLang="en-US"/>
          </a:p>
        </p:txBody>
      </p:sp>
      <p:sp>
        <p:nvSpPr>
          <p:cNvPr id="3" name="内容占位符 2">
            <a:extLst>
              <a:ext uri="{FF2B5EF4-FFF2-40B4-BE49-F238E27FC236}">
                <a16:creationId xmlns:a16="http://schemas.microsoft.com/office/drawing/2014/main" id="{1A2D84FB-0271-272C-565F-85DD7E1CB9C2}"/>
              </a:ext>
            </a:extLst>
          </p:cNvPr>
          <p:cNvSpPr>
            <a:spLocks noGrp="1"/>
          </p:cNvSpPr>
          <p:nvPr>
            <p:ph idx="1"/>
          </p:nvPr>
        </p:nvSpPr>
        <p:spPr>
          <a:xfrm>
            <a:off x="5846088" y="1787308"/>
            <a:ext cx="6025614" cy="4266173"/>
          </a:xfrm>
        </p:spPr>
        <p:txBody>
          <a:bodyPr/>
          <a:lstStyle/>
          <a:p>
            <a:r>
              <a:rPr kumimoji="1" lang="en-US" altLang="zh-CN"/>
              <a:t>Set threshold = 0.5</a:t>
            </a:r>
          </a:p>
          <a:p>
            <a:r>
              <a:rPr kumimoji="1" lang="en-US" altLang="zh-CN"/>
              <a:t>Best precision(70%), specificity(85.8%), f1(66%), accuracy(77%), but recall still not high(61.8%)</a:t>
            </a:r>
          </a:p>
          <a:p>
            <a:r>
              <a:rPr kumimoji="1" lang="en-US" altLang="zh-CN"/>
              <a:t>FN =21 is</a:t>
            </a:r>
            <a:r>
              <a:rPr kumimoji="1" lang="zh-CN" altLang="en-US"/>
              <a:t> </a:t>
            </a:r>
            <a:r>
              <a:rPr kumimoji="1" lang="en-US" altLang="zh-CN"/>
              <a:t>a little high, the</a:t>
            </a:r>
            <a:r>
              <a:rPr kumimoji="1" lang="zh-CN" altLang="en-US"/>
              <a:t> </a:t>
            </a:r>
            <a:r>
              <a:rPr kumimoji="1" lang="en-US" altLang="zh-CN"/>
              <a:t>lowest FP=14</a:t>
            </a:r>
          </a:p>
          <a:p>
            <a:r>
              <a:rPr kumimoji="1" lang="en-US" altLang="zh-CN"/>
              <a:t>Precision is good, meaning there are few errors in predicting positives. However, there is still</a:t>
            </a:r>
            <a:r>
              <a:rPr kumimoji="1" lang="zh-CN" altLang="en-US"/>
              <a:t> </a:t>
            </a:r>
            <a:r>
              <a:rPr kumimoji="1" lang="en-US" altLang="zh-CN"/>
              <a:t>room for improvement in identifying true positive samples (recall).</a:t>
            </a:r>
          </a:p>
          <a:p>
            <a:endParaRPr kumimoji="1" lang="en-US" altLang="zh-CN"/>
          </a:p>
          <a:p>
            <a:endParaRPr kumimoji="1" lang="en-US" altLang="zh-CN"/>
          </a:p>
        </p:txBody>
      </p:sp>
      <p:grpSp>
        <p:nvGrpSpPr>
          <p:cNvPr id="6" name="组合 5">
            <a:extLst>
              <a:ext uri="{FF2B5EF4-FFF2-40B4-BE49-F238E27FC236}">
                <a16:creationId xmlns:a16="http://schemas.microsoft.com/office/drawing/2014/main" id="{2F07D295-F4F9-5320-6DA0-C14E64E605BD}"/>
              </a:ext>
            </a:extLst>
          </p:cNvPr>
          <p:cNvGrpSpPr/>
          <p:nvPr/>
        </p:nvGrpSpPr>
        <p:grpSpPr>
          <a:xfrm>
            <a:off x="82658" y="709618"/>
            <a:ext cx="7774983" cy="835969"/>
            <a:chOff x="117529" y="893043"/>
            <a:chExt cx="7772400" cy="607217"/>
          </a:xfrm>
        </p:grpSpPr>
        <p:pic>
          <p:nvPicPr>
            <p:cNvPr id="4" name="图片 3">
              <a:extLst>
                <a:ext uri="{FF2B5EF4-FFF2-40B4-BE49-F238E27FC236}">
                  <a16:creationId xmlns:a16="http://schemas.microsoft.com/office/drawing/2014/main" id="{32A5A29F-B486-8B0B-A8BF-5D6F956D73AE}"/>
                </a:ext>
              </a:extLst>
            </p:cNvPr>
            <p:cNvPicPr>
              <a:picLocks noChangeAspect="1"/>
            </p:cNvPicPr>
            <p:nvPr/>
          </p:nvPicPr>
          <p:blipFill>
            <a:blip r:embed="rId2"/>
            <a:stretch>
              <a:fillRect/>
            </a:stretch>
          </p:blipFill>
          <p:spPr>
            <a:xfrm>
              <a:off x="117529" y="893043"/>
              <a:ext cx="7772400" cy="287048"/>
            </a:xfrm>
            <a:prstGeom prst="rect">
              <a:avLst/>
            </a:prstGeom>
          </p:spPr>
        </p:pic>
        <p:pic>
          <p:nvPicPr>
            <p:cNvPr id="5" name="图片 4">
              <a:extLst>
                <a:ext uri="{FF2B5EF4-FFF2-40B4-BE49-F238E27FC236}">
                  <a16:creationId xmlns:a16="http://schemas.microsoft.com/office/drawing/2014/main" id="{24A9B930-FD7B-A3C1-B21F-8BBF8DDE0AD6}"/>
                </a:ext>
              </a:extLst>
            </p:cNvPr>
            <p:cNvPicPr>
              <a:picLocks noChangeAspect="1"/>
            </p:cNvPicPr>
            <p:nvPr/>
          </p:nvPicPr>
          <p:blipFill>
            <a:blip r:embed="rId3"/>
            <a:stretch>
              <a:fillRect/>
            </a:stretch>
          </p:blipFill>
          <p:spPr>
            <a:xfrm>
              <a:off x="117529" y="1180091"/>
              <a:ext cx="7772400" cy="320169"/>
            </a:xfrm>
            <a:prstGeom prst="rect">
              <a:avLst/>
            </a:prstGeom>
          </p:spPr>
        </p:pic>
      </p:grpSp>
      <p:pic>
        <p:nvPicPr>
          <p:cNvPr id="7" name="图片 6">
            <a:extLst>
              <a:ext uri="{FF2B5EF4-FFF2-40B4-BE49-F238E27FC236}">
                <a16:creationId xmlns:a16="http://schemas.microsoft.com/office/drawing/2014/main" id="{5F056941-C3DD-42AE-8364-03591DEFDD04}"/>
              </a:ext>
            </a:extLst>
          </p:cNvPr>
          <p:cNvPicPr>
            <a:picLocks noChangeAspect="1"/>
          </p:cNvPicPr>
          <p:nvPr/>
        </p:nvPicPr>
        <p:blipFill>
          <a:blip r:embed="rId4"/>
          <a:stretch>
            <a:fillRect/>
          </a:stretch>
        </p:blipFill>
        <p:spPr>
          <a:xfrm>
            <a:off x="117528" y="1662238"/>
            <a:ext cx="5563893" cy="1340141"/>
          </a:xfrm>
          <a:prstGeom prst="rect">
            <a:avLst/>
          </a:prstGeom>
        </p:spPr>
      </p:pic>
      <p:pic>
        <p:nvPicPr>
          <p:cNvPr id="8" name="图片 7">
            <a:extLst>
              <a:ext uri="{FF2B5EF4-FFF2-40B4-BE49-F238E27FC236}">
                <a16:creationId xmlns:a16="http://schemas.microsoft.com/office/drawing/2014/main" id="{52FBF486-BC7B-3F48-98F7-3776D942FA28}"/>
              </a:ext>
            </a:extLst>
          </p:cNvPr>
          <p:cNvPicPr>
            <a:picLocks noChangeAspect="1"/>
          </p:cNvPicPr>
          <p:nvPr/>
        </p:nvPicPr>
        <p:blipFill>
          <a:blip r:embed="rId5"/>
          <a:stretch>
            <a:fillRect/>
          </a:stretch>
        </p:blipFill>
        <p:spPr>
          <a:xfrm>
            <a:off x="117528" y="3119030"/>
            <a:ext cx="5563892" cy="1340142"/>
          </a:xfrm>
          <a:prstGeom prst="rect">
            <a:avLst/>
          </a:prstGeom>
        </p:spPr>
      </p:pic>
    </p:spTree>
    <p:extLst>
      <p:ext uri="{BB962C8B-B14F-4D97-AF65-F5344CB8AC3E}">
        <p14:creationId xmlns:p14="http://schemas.microsoft.com/office/powerpoint/2010/main" val="328453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979B6-5714-4347-060D-76F1EC794868}"/>
              </a:ext>
            </a:extLst>
          </p:cNvPr>
          <p:cNvSpPr>
            <a:spLocks noGrp="1"/>
          </p:cNvSpPr>
          <p:nvPr>
            <p:ph type="title"/>
          </p:nvPr>
        </p:nvSpPr>
        <p:spPr>
          <a:xfrm>
            <a:off x="6855502" y="482127"/>
            <a:ext cx="5111646" cy="999315"/>
          </a:xfrm>
        </p:spPr>
        <p:txBody>
          <a:bodyPr>
            <a:normAutofit/>
          </a:bodyPr>
          <a:lstStyle/>
          <a:p>
            <a:r>
              <a:rPr kumimoji="1" lang="en-US" altLang="zh-CN"/>
              <a:t>Multi-layer perception </a:t>
            </a:r>
            <a:endParaRPr kumimoji="1" lang="zh-CN" altLang="en-US"/>
          </a:p>
        </p:txBody>
      </p:sp>
      <p:sp>
        <p:nvSpPr>
          <p:cNvPr id="3" name="内容占位符 2">
            <a:extLst>
              <a:ext uri="{FF2B5EF4-FFF2-40B4-BE49-F238E27FC236}">
                <a16:creationId xmlns:a16="http://schemas.microsoft.com/office/drawing/2014/main" id="{8C911597-D0E8-1D44-6E75-450624F41061}"/>
              </a:ext>
            </a:extLst>
          </p:cNvPr>
          <p:cNvSpPr>
            <a:spLocks noGrp="1"/>
          </p:cNvSpPr>
          <p:nvPr>
            <p:ph idx="1"/>
          </p:nvPr>
        </p:nvSpPr>
        <p:spPr>
          <a:xfrm>
            <a:off x="6096000" y="1981190"/>
            <a:ext cx="6096000" cy="4040294"/>
          </a:xfrm>
        </p:spPr>
        <p:txBody>
          <a:bodyPr/>
          <a:lstStyle/>
          <a:p>
            <a:r>
              <a:rPr kumimoji="1" lang="en-US" altLang="zh-CN"/>
              <a:t>Can</a:t>
            </a:r>
            <a:r>
              <a:rPr kumimoji="1" lang="zh-CN" altLang="en-US"/>
              <a:t> </a:t>
            </a:r>
            <a:r>
              <a:rPr kumimoji="1" lang="en-US" altLang="zh-CN"/>
              <a:t>correctly identify 67.27% of the positive samples. (Highest), About 63% of the positives are true.</a:t>
            </a:r>
          </a:p>
          <a:p>
            <a:r>
              <a:rPr kumimoji="1" lang="en-US" altLang="zh-CN"/>
              <a:t>A relatively stable performance in detecting diabetic patients.</a:t>
            </a:r>
          </a:p>
          <a:p>
            <a:r>
              <a:rPr kumimoji="1" lang="en-US" altLang="zh-CN"/>
              <a:t>F1(64%): The combination of the precision and recall. F1 score is the second</a:t>
            </a:r>
            <a:r>
              <a:rPr kumimoji="1" lang="zh-CN" altLang="en-US"/>
              <a:t> </a:t>
            </a:r>
            <a:r>
              <a:rPr kumimoji="1" lang="en-US" altLang="zh-CN"/>
              <a:t>highest. performance is more balanced.</a:t>
            </a:r>
            <a:endParaRPr kumimoji="1" lang="zh-CN" altLang="en-US"/>
          </a:p>
        </p:txBody>
      </p:sp>
      <p:pic>
        <p:nvPicPr>
          <p:cNvPr id="6" name="图片 5">
            <a:extLst>
              <a:ext uri="{FF2B5EF4-FFF2-40B4-BE49-F238E27FC236}">
                <a16:creationId xmlns:a16="http://schemas.microsoft.com/office/drawing/2014/main" id="{60B0283D-C23B-9FC9-4D7D-6C56A4B20847}"/>
              </a:ext>
            </a:extLst>
          </p:cNvPr>
          <p:cNvPicPr>
            <a:picLocks noChangeAspect="1"/>
          </p:cNvPicPr>
          <p:nvPr/>
        </p:nvPicPr>
        <p:blipFill>
          <a:blip r:embed="rId2"/>
          <a:stretch>
            <a:fillRect/>
          </a:stretch>
        </p:blipFill>
        <p:spPr>
          <a:xfrm>
            <a:off x="1" y="1914985"/>
            <a:ext cx="6096000" cy="1868284"/>
          </a:xfrm>
          <a:prstGeom prst="rect">
            <a:avLst/>
          </a:prstGeom>
        </p:spPr>
      </p:pic>
      <p:pic>
        <p:nvPicPr>
          <p:cNvPr id="7" name="图片 6">
            <a:extLst>
              <a:ext uri="{FF2B5EF4-FFF2-40B4-BE49-F238E27FC236}">
                <a16:creationId xmlns:a16="http://schemas.microsoft.com/office/drawing/2014/main" id="{2AAF7827-C7C0-4678-525E-510429F80886}"/>
              </a:ext>
            </a:extLst>
          </p:cNvPr>
          <p:cNvPicPr>
            <a:picLocks noChangeAspect="1"/>
          </p:cNvPicPr>
          <p:nvPr/>
        </p:nvPicPr>
        <p:blipFill>
          <a:blip r:embed="rId3"/>
          <a:stretch>
            <a:fillRect/>
          </a:stretch>
        </p:blipFill>
        <p:spPr>
          <a:xfrm>
            <a:off x="0" y="1195149"/>
            <a:ext cx="7772400" cy="719835"/>
          </a:xfrm>
          <a:prstGeom prst="rect">
            <a:avLst/>
          </a:prstGeom>
        </p:spPr>
      </p:pic>
    </p:spTree>
    <p:extLst>
      <p:ext uri="{BB962C8B-B14F-4D97-AF65-F5344CB8AC3E}">
        <p14:creationId xmlns:p14="http://schemas.microsoft.com/office/powerpoint/2010/main" val="1996005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1E02900-76C3-3128-3F79-3A4650378BC0}"/>
              </a:ext>
            </a:extLst>
          </p:cNvPr>
          <p:cNvSpPr>
            <a:spLocks noGrp="1"/>
          </p:cNvSpPr>
          <p:nvPr>
            <p:ph idx="1"/>
          </p:nvPr>
        </p:nvSpPr>
        <p:spPr>
          <a:xfrm>
            <a:off x="5722373" y="1343609"/>
            <a:ext cx="6282814" cy="4870278"/>
          </a:xfrm>
        </p:spPr>
        <p:txBody>
          <a:bodyPr>
            <a:normAutofit/>
          </a:bodyPr>
          <a:lstStyle/>
          <a:p>
            <a:pPr marL="0" indent="0">
              <a:buNone/>
            </a:pPr>
            <a:r>
              <a:rPr lang="en-US" altLang="zh-CN" sz="2400"/>
              <a:t>Need high</a:t>
            </a:r>
            <a:r>
              <a:rPr lang="zh-CN" altLang="en-US" sz="2400"/>
              <a:t> </a:t>
            </a:r>
            <a:r>
              <a:rPr lang="en-US" altLang="zh-CN" sz="2400"/>
              <a:t>specificity(low FP)(Prioritized)</a:t>
            </a:r>
          </a:p>
          <a:p>
            <a:r>
              <a:rPr lang="en-US" altLang="zh-CN"/>
              <a:t>Diabetes screening is often a tool for early detection. In this case, the model’s specificity is often more important</a:t>
            </a:r>
          </a:p>
          <a:p>
            <a:r>
              <a:rPr lang="en-US" altLang="zh-CN"/>
              <a:t>If the False Positive is high, it means that the model will misdiagnose many healthy people as diabetic, which may lead to unnecessary further</a:t>
            </a:r>
            <a:r>
              <a:rPr lang="zh-CN" altLang="en-US"/>
              <a:t> </a:t>
            </a:r>
            <a:r>
              <a:rPr lang="en-US" altLang="zh-CN"/>
              <a:t>treatment or</a:t>
            </a:r>
            <a:r>
              <a:rPr lang="zh-CN" altLang="en-US"/>
              <a:t> </a:t>
            </a:r>
            <a:r>
              <a:rPr lang="en-US" altLang="zh-CN"/>
              <a:t>lifestyle changes, as well as increase the psychological burden of the patient. </a:t>
            </a:r>
          </a:p>
          <a:p>
            <a:r>
              <a:rPr lang="en-US" altLang="zh-CN"/>
              <a:t>linear regression is recommended. Can reduce false positives for healthy individuals.  Also, it have the highest specificity.</a:t>
            </a:r>
          </a:p>
          <a:p>
            <a:pPr marL="0" indent="0">
              <a:buNone/>
            </a:pPr>
            <a:endParaRPr kumimoji="1" lang="zh-CN" altLang="en-US"/>
          </a:p>
          <a:p>
            <a:endParaRPr kumimoji="1" lang="zh-CN" altLang="en-US"/>
          </a:p>
        </p:txBody>
      </p:sp>
      <p:grpSp>
        <p:nvGrpSpPr>
          <p:cNvPr id="4" name="组合 3">
            <a:extLst>
              <a:ext uri="{FF2B5EF4-FFF2-40B4-BE49-F238E27FC236}">
                <a16:creationId xmlns:a16="http://schemas.microsoft.com/office/drawing/2014/main" id="{F03B0505-D10E-05E2-83E3-E9FC81BD21D0}"/>
              </a:ext>
            </a:extLst>
          </p:cNvPr>
          <p:cNvGrpSpPr/>
          <p:nvPr/>
        </p:nvGrpSpPr>
        <p:grpSpPr>
          <a:xfrm>
            <a:off x="0" y="0"/>
            <a:ext cx="5722374" cy="2613262"/>
            <a:chOff x="272512" y="260153"/>
            <a:chExt cx="7772400" cy="2474423"/>
          </a:xfrm>
        </p:grpSpPr>
        <p:grpSp>
          <p:nvGrpSpPr>
            <p:cNvPr id="5" name="组合 4">
              <a:extLst>
                <a:ext uri="{FF2B5EF4-FFF2-40B4-BE49-F238E27FC236}">
                  <a16:creationId xmlns:a16="http://schemas.microsoft.com/office/drawing/2014/main" id="{92DF49BE-FCEF-ABC8-DAD3-F49371CECCDB}"/>
                </a:ext>
              </a:extLst>
            </p:cNvPr>
            <p:cNvGrpSpPr/>
            <p:nvPr/>
          </p:nvGrpSpPr>
          <p:grpSpPr>
            <a:xfrm>
              <a:off x="272512" y="260153"/>
              <a:ext cx="7772400" cy="2137965"/>
              <a:chOff x="2209800" y="2515910"/>
              <a:chExt cx="7772400" cy="2137965"/>
            </a:xfrm>
          </p:grpSpPr>
          <p:pic>
            <p:nvPicPr>
              <p:cNvPr id="7" name="图片 6">
                <a:extLst>
                  <a:ext uri="{FF2B5EF4-FFF2-40B4-BE49-F238E27FC236}">
                    <a16:creationId xmlns:a16="http://schemas.microsoft.com/office/drawing/2014/main" id="{17F1634B-971C-2944-052B-9AC4F3DCA1F4}"/>
                  </a:ext>
                </a:extLst>
              </p:cNvPr>
              <p:cNvPicPr>
                <a:picLocks noChangeAspect="1"/>
              </p:cNvPicPr>
              <p:nvPr/>
            </p:nvPicPr>
            <p:blipFill>
              <a:blip r:embed="rId4"/>
              <a:stretch>
                <a:fillRect/>
              </a:stretch>
            </p:blipFill>
            <p:spPr>
              <a:xfrm>
                <a:off x="2209800" y="2515910"/>
                <a:ext cx="7772400" cy="1826179"/>
              </a:xfrm>
              <a:prstGeom prst="rect">
                <a:avLst/>
              </a:prstGeom>
            </p:spPr>
          </p:pic>
          <p:pic>
            <p:nvPicPr>
              <p:cNvPr id="8" name="图片 7">
                <a:extLst>
                  <a:ext uri="{FF2B5EF4-FFF2-40B4-BE49-F238E27FC236}">
                    <a16:creationId xmlns:a16="http://schemas.microsoft.com/office/drawing/2014/main" id="{5DE8CFCA-2C80-15D4-C880-5FBE0D4C8602}"/>
                  </a:ext>
                </a:extLst>
              </p:cNvPr>
              <p:cNvPicPr>
                <a:picLocks noChangeAspect="1"/>
              </p:cNvPicPr>
              <p:nvPr/>
            </p:nvPicPr>
            <p:blipFill>
              <a:blip r:embed="rId5"/>
              <a:stretch>
                <a:fillRect/>
              </a:stretch>
            </p:blipFill>
            <p:spPr>
              <a:xfrm>
                <a:off x="2209800" y="4342089"/>
                <a:ext cx="7772400" cy="311786"/>
              </a:xfrm>
              <a:prstGeom prst="rect">
                <a:avLst/>
              </a:prstGeom>
            </p:spPr>
          </p:pic>
        </p:grpSp>
        <p:pic>
          <p:nvPicPr>
            <p:cNvPr id="6" name="图片 5">
              <a:extLst>
                <a:ext uri="{FF2B5EF4-FFF2-40B4-BE49-F238E27FC236}">
                  <a16:creationId xmlns:a16="http://schemas.microsoft.com/office/drawing/2014/main" id="{39FED1E5-8876-850F-1074-8F013C741B17}"/>
                </a:ext>
              </a:extLst>
            </p:cNvPr>
            <p:cNvPicPr>
              <a:picLocks noChangeAspect="1"/>
            </p:cNvPicPr>
            <p:nvPr/>
          </p:nvPicPr>
          <p:blipFill>
            <a:blip r:embed="rId6"/>
            <a:stretch>
              <a:fillRect/>
            </a:stretch>
          </p:blipFill>
          <p:spPr>
            <a:xfrm>
              <a:off x="1451578" y="2352173"/>
              <a:ext cx="6593333" cy="382403"/>
            </a:xfrm>
            <a:prstGeom prst="rect">
              <a:avLst/>
            </a:prstGeom>
          </p:spPr>
        </p:pic>
      </p:grpSp>
      <p:pic>
        <p:nvPicPr>
          <p:cNvPr id="9" name="图片 8">
            <a:extLst>
              <a:ext uri="{FF2B5EF4-FFF2-40B4-BE49-F238E27FC236}">
                <a16:creationId xmlns:a16="http://schemas.microsoft.com/office/drawing/2014/main" id="{E97A109E-82D1-8D92-D05F-2AB5783DAE68}"/>
              </a:ext>
            </a:extLst>
          </p:cNvPr>
          <p:cNvPicPr>
            <a:picLocks noChangeAspect="1"/>
          </p:cNvPicPr>
          <p:nvPr/>
        </p:nvPicPr>
        <p:blipFill>
          <a:blip r:embed="rId7"/>
          <a:stretch>
            <a:fillRect/>
          </a:stretch>
        </p:blipFill>
        <p:spPr>
          <a:xfrm>
            <a:off x="0" y="2613262"/>
            <a:ext cx="5176684" cy="4233270"/>
          </a:xfrm>
          <a:prstGeom prst="rect">
            <a:avLst/>
          </a:prstGeom>
        </p:spPr>
      </p:pic>
      <p:sp>
        <p:nvSpPr>
          <p:cNvPr id="10" name="文本框 9">
            <a:extLst>
              <a:ext uri="{FF2B5EF4-FFF2-40B4-BE49-F238E27FC236}">
                <a16:creationId xmlns:a16="http://schemas.microsoft.com/office/drawing/2014/main" id="{D0AA0C0F-F171-8CC4-C2D9-986B73307852}"/>
              </a:ext>
            </a:extLst>
          </p:cNvPr>
          <p:cNvSpPr txBox="1"/>
          <p:nvPr/>
        </p:nvSpPr>
        <p:spPr>
          <a:xfrm>
            <a:off x="5902967" y="318643"/>
            <a:ext cx="6102220" cy="646331"/>
          </a:xfrm>
          <a:prstGeom prst="rect">
            <a:avLst/>
          </a:prstGeom>
          <a:noFill/>
        </p:spPr>
        <p:txBody>
          <a:bodyPr wrap="square">
            <a:spAutoFit/>
          </a:bodyPr>
          <a:lstStyle/>
          <a:p>
            <a:r>
              <a:rPr kumimoji="1" lang="en-US" altLang="zh-CN" sz="3600"/>
              <a:t>Models' comparison</a:t>
            </a:r>
            <a:endParaRPr lang="zh-CN" altLang="en-US" sz="3600"/>
          </a:p>
        </p:txBody>
      </p:sp>
    </p:spTree>
    <p:extLst>
      <p:ext uri="{BB962C8B-B14F-4D97-AF65-F5344CB8AC3E}">
        <p14:creationId xmlns:p14="http://schemas.microsoft.com/office/powerpoint/2010/main" val="52186010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C7D1731-EC9F-B5AE-52E1-154EAF2D3637}"/>
              </a:ext>
            </a:extLst>
          </p:cNvPr>
          <p:cNvSpPr>
            <a:spLocks noGrp="1"/>
          </p:cNvSpPr>
          <p:nvPr>
            <p:ph type="title"/>
          </p:nvPr>
        </p:nvSpPr>
        <p:spPr>
          <a:xfrm>
            <a:off x="812205" y="804519"/>
            <a:ext cx="3241820" cy="4431360"/>
          </a:xfrm>
        </p:spPr>
        <p:txBody>
          <a:bodyPr anchor="ctr">
            <a:normAutofit/>
          </a:bodyPr>
          <a:lstStyle/>
          <a:p>
            <a:r>
              <a:rPr lang="en-US">
                <a:latin typeface="Times New Roman" panose="02020603050405020304" pitchFamily="18" charset="0"/>
                <a:cs typeface="Times New Roman" panose="02020603050405020304" pitchFamily="18" charset="0"/>
              </a:rPr>
              <a:t>CONTENTS</a:t>
            </a:r>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7ACC27-69ED-FBAB-9A4E-22897198F1FE}"/>
              </a:ext>
            </a:extLst>
          </p:cNvPr>
          <p:cNvSpPr>
            <a:spLocks noGrp="1"/>
          </p:cNvSpPr>
          <p:nvPr>
            <p:ph idx="1"/>
          </p:nvPr>
        </p:nvSpPr>
        <p:spPr>
          <a:xfrm>
            <a:off x="4636288" y="1023332"/>
            <a:ext cx="6102559" cy="4811336"/>
          </a:xfrm>
        </p:spPr>
        <p:txBody>
          <a:bodyPr anchor="ctr">
            <a:normAutofit/>
          </a:bodyPr>
          <a:lstStyle/>
          <a:p>
            <a:r>
              <a:rPr lang="en-US">
                <a:latin typeface="Times New Roman" panose="02020603050405020304" pitchFamily="18" charset="0"/>
                <a:ea typeface="+mn-lt"/>
                <a:cs typeface="Times New Roman" panose="02020603050405020304" pitchFamily="18" charset="0"/>
              </a:rPr>
              <a:t>Background</a:t>
            </a:r>
          </a:p>
          <a:p>
            <a:r>
              <a:rPr lang="en-US" altLang="zh-CN">
                <a:latin typeface="Times New Roman" panose="02020603050405020304" pitchFamily="18" charset="0"/>
                <a:ea typeface="+mn-lt"/>
                <a:cs typeface="Times New Roman" panose="02020603050405020304" pitchFamily="18" charset="0"/>
              </a:rPr>
              <a:t>Business Understanding</a:t>
            </a:r>
          </a:p>
          <a:p>
            <a:r>
              <a:rPr lang="en-US" altLang="zh-CN">
                <a:latin typeface="Times New Roman" panose="02020603050405020304" pitchFamily="18" charset="0"/>
                <a:ea typeface="+mn-lt"/>
                <a:cs typeface="Times New Roman" panose="02020603050405020304" pitchFamily="18" charset="0"/>
              </a:rPr>
              <a:t>Data Understanding</a:t>
            </a:r>
          </a:p>
          <a:p>
            <a:r>
              <a:rPr lang="en-US" altLang="zh-CN">
                <a:latin typeface="Times New Roman" panose="02020603050405020304" pitchFamily="18" charset="0"/>
                <a:ea typeface="+mn-lt"/>
                <a:cs typeface="Times New Roman" panose="02020603050405020304" pitchFamily="18" charset="0"/>
              </a:rPr>
              <a:t>Data Preparation</a:t>
            </a:r>
          </a:p>
          <a:p>
            <a:r>
              <a:rPr lang="en-US" altLang="zh-CN">
                <a:latin typeface="Times New Roman" panose="02020603050405020304" pitchFamily="18" charset="0"/>
                <a:ea typeface="+mn-lt"/>
                <a:cs typeface="Times New Roman" panose="02020603050405020304" pitchFamily="18" charset="0"/>
              </a:rPr>
              <a:t>Modeling</a:t>
            </a:r>
          </a:p>
          <a:p>
            <a:r>
              <a:rPr lang="en-US" altLang="zh-CN">
                <a:latin typeface="Times New Roman" panose="02020603050405020304" pitchFamily="18" charset="0"/>
                <a:ea typeface="+mn-lt"/>
                <a:cs typeface="Times New Roman" panose="02020603050405020304" pitchFamily="18" charset="0"/>
              </a:rPr>
              <a:t>Evaluation</a:t>
            </a:r>
          </a:p>
          <a:p>
            <a:r>
              <a:rPr lang="en-US" altLang="zh-CN">
                <a:latin typeface="Times New Roman" panose="02020603050405020304" pitchFamily="18" charset="0"/>
                <a:cs typeface="Times New Roman" panose="02020603050405020304" pitchFamily="18" charset="0"/>
              </a:rPr>
              <a:t>Deployment</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405021028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D52EE-58AC-4F42-AEC0-B573BA13056A}"/>
              </a:ext>
            </a:extLst>
          </p:cNvPr>
          <p:cNvSpPr>
            <a:spLocks noGrp="1"/>
          </p:cNvSpPr>
          <p:nvPr>
            <p:ph type="title"/>
          </p:nvPr>
        </p:nvSpPr>
        <p:spPr>
          <a:xfrm>
            <a:off x="7780966" y="985289"/>
            <a:ext cx="4391608" cy="1770887"/>
          </a:xfrm>
        </p:spPr>
        <p:txBody>
          <a:bodyPr>
            <a:normAutofit/>
          </a:bodyPr>
          <a:lstStyle/>
          <a:p>
            <a:r>
              <a:rPr kumimoji="1" lang="en-US" altLang="zh-CN" cap="none"/>
              <a:t>Models' comparison</a:t>
            </a:r>
            <a:br>
              <a:rPr kumimoji="1" lang="en-US" altLang="zh-CN" cap="none"/>
            </a:br>
            <a:br>
              <a:rPr kumimoji="1" lang="en-US" altLang="zh-CN" cap="none"/>
            </a:br>
            <a:endParaRPr kumimoji="1" lang="zh-CN" altLang="en-US" cap="none"/>
          </a:p>
        </p:txBody>
      </p:sp>
      <p:grpSp>
        <p:nvGrpSpPr>
          <p:cNvPr id="5" name="组合 4">
            <a:extLst>
              <a:ext uri="{FF2B5EF4-FFF2-40B4-BE49-F238E27FC236}">
                <a16:creationId xmlns:a16="http://schemas.microsoft.com/office/drawing/2014/main" id="{8BD09682-48E3-6067-51B4-00F06587A56E}"/>
              </a:ext>
            </a:extLst>
          </p:cNvPr>
          <p:cNvGrpSpPr/>
          <p:nvPr/>
        </p:nvGrpSpPr>
        <p:grpSpPr>
          <a:xfrm>
            <a:off x="272512" y="260153"/>
            <a:ext cx="7191978" cy="2496023"/>
            <a:chOff x="272512" y="260153"/>
            <a:chExt cx="7772400" cy="2474423"/>
          </a:xfrm>
        </p:grpSpPr>
        <p:grpSp>
          <p:nvGrpSpPr>
            <p:cNvPr id="8" name="组合 7">
              <a:extLst>
                <a:ext uri="{FF2B5EF4-FFF2-40B4-BE49-F238E27FC236}">
                  <a16:creationId xmlns:a16="http://schemas.microsoft.com/office/drawing/2014/main" id="{03E33620-DB1A-6E7E-F039-31A6D45C560A}"/>
                </a:ext>
              </a:extLst>
            </p:cNvPr>
            <p:cNvGrpSpPr/>
            <p:nvPr/>
          </p:nvGrpSpPr>
          <p:grpSpPr>
            <a:xfrm>
              <a:off x="272512" y="260153"/>
              <a:ext cx="7772400" cy="2137965"/>
              <a:chOff x="2209800" y="2515910"/>
              <a:chExt cx="7772400" cy="2137965"/>
            </a:xfrm>
          </p:grpSpPr>
          <p:pic>
            <p:nvPicPr>
              <p:cNvPr id="6" name="图片 5">
                <a:extLst>
                  <a:ext uri="{FF2B5EF4-FFF2-40B4-BE49-F238E27FC236}">
                    <a16:creationId xmlns:a16="http://schemas.microsoft.com/office/drawing/2014/main" id="{172E82F4-C966-0E8E-C8BC-275335F26048}"/>
                  </a:ext>
                </a:extLst>
              </p:cNvPr>
              <p:cNvPicPr>
                <a:picLocks noChangeAspect="1"/>
              </p:cNvPicPr>
              <p:nvPr/>
            </p:nvPicPr>
            <p:blipFill>
              <a:blip r:embed="rId3"/>
              <a:stretch>
                <a:fillRect/>
              </a:stretch>
            </p:blipFill>
            <p:spPr>
              <a:xfrm>
                <a:off x="2209800" y="2515910"/>
                <a:ext cx="7772400" cy="1826179"/>
              </a:xfrm>
              <a:prstGeom prst="rect">
                <a:avLst/>
              </a:prstGeom>
            </p:spPr>
          </p:pic>
          <p:pic>
            <p:nvPicPr>
              <p:cNvPr id="7" name="图片 6">
                <a:extLst>
                  <a:ext uri="{FF2B5EF4-FFF2-40B4-BE49-F238E27FC236}">
                    <a16:creationId xmlns:a16="http://schemas.microsoft.com/office/drawing/2014/main" id="{8B96A4B0-1EA7-8328-878E-F198A80E4B72}"/>
                  </a:ext>
                </a:extLst>
              </p:cNvPr>
              <p:cNvPicPr>
                <a:picLocks noChangeAspect="1"/>
              </p:cNvPicPr>
              <p:nvPr/>
            </p:nvPicPr>
            <p:blipFill>
              <a:blip r:embed="rId4"/>
              <a:stretch>
                <a:fillRect/>
              </a:stretch>
            </p:blipFill>
            <p:spPr>
              <a:xfrm>
                <a:off x="2209800" y="4342089"/>
                <a:ext cx="7772400" cy="311786"/>
              </a:xfrm>
              <a:prstGeom prst="rect">
                <a:avLst/>
              </a:prstGeom>
            </p:spPr>
          </p:pic>
        </p:grpSp>
        <p:pic>
          <p:nvPicPr>
            <p:cNvPr id="4" name="图片 3">
              <a:extLst>
                <a:ext uri="{FF2B5EF4-FFF2-40B4-BE49-F238E27FC236}">
                  <a16:creationId xmlns:a16="http://schemas.microsoft.com/office/drawing/2014/main" id="{72F38808-7EFA-9838-0113-D8DB54A5567F}"/>
                </a:ext>
              </a:extLst>
            </p:cNvPr>
            <p:cNvPicPr>
              <a:picLocks noChangeAspect="1"/>
            </p:cNvPicPr>
            <p:nvPr/>
          </p:nvPicPr>
          <p:blipFill>
            <a:blip r:embed="rId5"/>
            <a:stretch>
              <a:fillRect/>
            </a:stretch>
          </p:blipFill>
          <p:spPr>
            <a:xfrm>
              <a:off x="1451578" y="2352173"/>
              <a:ext cx="6593333" cy="382403"/>
            </a:xfrm>
            <a:prstGeom prst="rect">
              <a:avLst/>
            </a:prstGeom>
          </p:spPr>
        </p:pic>
      </p:grpSp>
      <p:sp>
        <p:nvSpPr>
          <p:cNvPr id="11" name="内容占位符 10">
            <a:extLst>
              <a:ext uri="{FF2B5EF4-FFF2-40B4-BE49-F238E27FC236}">
                <a16:creationId xmlns:a16="http://schemas.microsoft.com/office/drawing/2014/main" id="{0F9B0AB6-3E19-019E-5796-C14C17A08E81}"/>
              </a:ext>
            </a:extLst>
          </p:cNvPr>
          <p:cNvSpPr>
            <a:spLocks noGrp="1"/>
          </p:cNvSpPr>
          <p:nvPr>
            <p:ph idx="1"/>
          </p:nvPr>
        </p:nvSpPr>
        <p:spPr>
          <a:xfrm>
            <a:off x="147434" y="2756176"/>
            <a:ext cx="11919648" cy="3344822"/>
          </a:xfrm>
        </p:spPr>
        <p:txBody>
          <a:bodyPr>
            <a:normAutofit/>
          </a:bodyPr>
          <a:lstStyle/>
          <a:p>
            <a:endParaRPr lang="en-US" altLang="zh-CN"/>
          </a:p>
          <a:p>
            <a:r>
              <a:rPr lang="en-US" altLang="zh-CN" sz="2000" cap="none"/>
              <a:t>Recall also needs</a:t>
            </a:r>
            <a:r>
              <a:rPr lang="zh-CN" altLang="en-US" sz="2000" cap="none"/>
              <a:t> </a:t>
            </a:r>
            <a:r>
              <a:rPr lang="en-US" altLang="zh-CN" sz="2000" cap="none"/>
              <a:t>to be considered:</a:t>
            </a:r>
            <a:endParaRPr lang="en-US" altLang="zh-CN"/>
          </a:p>
          <a:p>
            <a:r>
              <a:rPr lang="en-US" altLang="zh-CN"/>
              <a:t>So, MLP is recommended. It can identify more positive cases. Although linear regression has very high specificity, its recall is low, which means it misses many patients.</a:t>
            </a:r>
          </a:p>
          <a:p>
            <a:r>
              <a:rPr lang="en-US" altLang="zh-CN"/>
              <a:t>Balanced performance: MLP.  Focus on both false positive and false negative risks.</a:t>
            </a:r>
          </a:p>
          <a:p>
            <a:r>
              <a:rPr lang="en-US" altLang="zh-CN"/>
              <a:t>It has the second highest F1- score</a:t>
            </a:r>
            <a:endParaRPr lang="zh-CN" altLang="en-US"/>
          </a:p>
        </p:txBody>
      </p:sp>
    </p:spTree>
    <p:extLst>
      <p:ext uri="{BB962C8B-B14F-4D97-AF65-F5344CB8AC3E}">
        <p14:creationId xmlns:p14="http://schemas.microsoft.com/office/powerpoint/2010/main" val="1388776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E0DE5D-FC99-6272-4F9B-CA550C7571C1}"/>
              </a:ext>
            </a:extLst>
          </p:cNvPr>
          <p:cNvSpPr>
            <a:spLocks noGrp="1"/>
          </p:cNvSpPr>
          <p:nvPr>
            <p:ph idx="1"/>
          </p:nvPr>
        </p:nvSpPr>
        <p:spPr>
          <a:xfrm>
            <a:off x="1135625" y="2015732"/>
            <a:ext cx="10028903" cy="3450613"/>
          </a:xfrm>
        </p:spPr>
        <p:txBody>
          <a:bodyPr/>
          <a:lstStyle/>
          <a:p>
            <a:r>
              <a:rPr lang="en-US" altLang="zh-CN"/>
              <a:t>In this project, the</a:t>
            </a:r>
            <a:r>
              <a:rPr lang="zh-CN" altLang="en-US"/>
              <a:t> </a:t>
            </a:r>
            <a:r>
              <a:rPr lang="en-US" altLang="zh-CN"/>
              <a:t>initial goal of the deployment is to integrate the Linear Regression model into the existing system of the medical</a:t>
            </a:r>
            <a:r>
              <a:rPr lang="zh-CN" altLang="en-US"/>
              <a:t> </a:t>
            </a:r>
            <a:r>
              <a:rPr lang="en-US" altLang="zh-CN"/>
              <a:t>situation</a:t>
            </a:r>
            <a:r>
              <a:rPr lang="zh-CN" altLang="en-US"/>
              <a:t> </a:t>
            </a:r>
            <a:r>
              <a:rPr lang="en-US" altLang="zh-CN"/>
              <a:t>in</a:t>
            </a:r>
            <a:r>
              <a:rPr lang="zh-CN" altLang="en-US"/>
              <a:t> </a:t>
            </a:r>
            <a:r>
              <a:rPr lang="en-US" altLang="zh-CN"/>
              <a:t>order</a:t>
            </a:r>
            <a:r>
              <a:rPr lang="zh-CN" altLang="en-US"/>
              <a:t> </a:t>
            </a:r>
            <a:r>
              <a:rPr lang="en-US" altLang="zh-CN"/>
              <a:t>predict</a:t>
            </a:r>
            <a:r>
              <a:rPr lang="zh-CN" altLang="en-US"/>
              <a:t> </a:t>
            </a:r>
            <a:r>
              <a:rPr lang="en-US" altLang="zh-CN"/>
              <a:t>the</a:t>
            </a:r>
            <a:r>
              <a:rPr lang="zh-CN" altLang="en-US"/>
              <a:t> </a:t>
            </a:r>
            <a:r>
              <a:rPr lang="en-US" altLang="zh-CN"/>
              <a:t>risk</a:t>
            </a:r>
            <a:r>
              <a:rPr lang="zh-CN" altLang="en-US"/>
              <a:t> </a:t>
            </a:r>
            <a:r>
              <a:rPr lang="en-US" altLang="zh-CN"/>
              <a:t>of diabetes in</a:t>
            </a:r>
            <a:r>
              <a:rPr lang="zh-CN" altLang="en-US"/>
              <a:t> </a:t>
            </a:r>
            <a:r>
              <a:rPr lang="en-US" altLang="zh-CN"/>
              <a:t>patients. </a:t>
            </a:r>
            <a:r>
              <a:rPr lang="zh-CN" altLang="en-US"/>
              <a:t>（</a:t>
            </a:r>
            <a:r>
              <a:rPr lang="en-US" altLang="zh-CN"/>
              <a:t>specificity </a:t>
            </a:r>
            <a:r>
              <a:rPr lang="zh-CN" altLang="en-US"/>
              <a:t>：</a:t>
            </a:r>
            <a:r>
              <a:rPr lang="en-US" altLang="zh-CN"/>
              <a:t>88</a:t>
            </a:r>
            <a:r>
              <a:rPr lang="zh-CN" altLang="en-US"/>
              <a:t>，</a:t>
            </a:r>
            <a:r>
              <a:rPr lang="en-US" altLang="zh-CN"/>
              <a:t>recall</a:t>
            </a:r>
            <a:r>
              <a:rPr lang="zh-CN" altLang="en-US"/>
              <a:t>：</a:t>
            </a:r>
            <a:r>
              <a:rPr lang="en-US" altLang="zh-CN"/>
              <a:t>61</a:t>
            </a:r>
            <a:r>
              <a:rPr lang="zh-CN" altLang="en-US"/>
              <a:t>，</a:t>
            </a:r>
            <a:r>
              <a:rPr lang="en-US" altLang="zh-CN"/>
              <a:t>precision</a:t>
            </a:r>
            <a:r>
              <a:rPr lang="zh-CN" altLang="en-US"/>
              <a:t>：</a:t>
            </a:r>
            <a:r>
              <a:rPr lang="en-US" altLang="zh-CN"/>
              <a:t>70,  f1-score: 66</a:t>
            </a:r>
            <a:r>
              <a:rPr lang="zh-CN" altLang="en-US"/>
              <a:t>）
</a:t>
            </a:r>
            <a:r>
              <a:rPr lang="en-US" altLang="zh-CN"/>
              <a:t>As the amount of data increases, it is planned to introduce MLP (Multilayer Perceptron) models to further improve prediction performance. </a:t>
            </a:r>
            <a:r>
              <a:rPr lang="zh-CN" altLang="en-US"/>
              <a:t>（</a:t>
            </a:r>
            <a:r>
              <a:rPr lang="en-US" altLang="zh-CN"/>
              <a:t>specificity </a:t>
            </a:r>
            <a:r>
              <a:rPr lang="zh-CN" altLang="en-US"/>
              <a:t>：</a:t>
            </a:r>
            <a:r>
              <a:rPr lang="en-US" altLang="zh-CN"/>
              <a:t>77</a:t>
            </a:r>
            <a:r>
              <a:rPr lang="zh-CN" altLang="en-US"/>
              <a:t>，</a:t>
            </a:r>
            <a:r>
              <a:rPr lang="en-US" altLang="zh-CN"/>
              <a:t>recall</a:t>
            </a:r>
            <a:r>
              <a:rPr lang="zh-CN" altLang="en-US"/>
              <a:t>：</a:t>
            </a:r>
            <a:r>
              <a:rPr lang="en-US" altLang="zh-CN"/>
              <a:t>67</a:t>
            </a:r>
            <a:r>
              <a:rPr lang="zh-CN" altLang="en-US"/>
              <a:t>，</a:t>
            </a:r>
            <a:r>
              <a:rPr lang="en-US" altLang="zh-CN"/>
              <a:t>precision</a:t>
            </a:r>
            <a:r>
              <a:rPr lang="zh-CN" altLang="en-US"/>
              <a:t>：</a:t>
            </a:r>
            <a:r>
              <a:rPr lang="en-US" altLang="zh-CN"/>
              <a:t>62, f1-score:65</a:t>
            </a:r>
            <a:r>
              <a:rPr lang="zh-CN" altLang="en-US"/>
              <a:t>）</a:t>
            </a:r>
            <a:endParaRPr kumimoji="1" lang="zh-CN" altLang="en-US"/>
          </a:p>
        </p:txBody>
      </p:sp>
    </p:spTree>
    <p:extLst>
      <p:ext uri="{BB962C8B-B14F-4D97-AF65-F5344CB8AC3E}">
        <p14:creationId xmlns:p14="http://schemas.microsoft.com/office/powerpoint/2010/main" val="3388338667"/>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960CF-AC5F-8915-3224-81525208EAB2}"/>
              </a:ext>
            </a:extLst>
          </p:cNvPr>
          <p:cNvSpPr>
            <a:spLocks noGrp="1"/>
          </p:cNvSpPr>
          <p:nvPr>
            <p:ph type="title"/>
          </p:nvPr>
        </p:nvSpPr>
        <p:spPr/>
        <p:txBody>
          <a:bodyPr/>
          <a:lstStyle/>
          <a:p>
            <a:r>
              <a:rPr kumimoji="1" lang="en-US" altLang="zh-CN" cap="none"/>
              <a:t>Part</a:t>
            </a:r>
            <a:r>
              <a:rPr kumimoji="1" lang="zh-CN" altLang="en-US" cap="none"/>
              <a:t> </a:t>
            </a:r>
            <a:r>
              <a:rPr kumimoji="1" lang="en-US" altLang="zh-CN" cap="none"/>
              <a:t>two</a:t>
            </a:r>
            <a:endParaRPr kumimoji="1" lang="zh-CN" altLang="en-US" cap="none"/>
          </a:p>
        </p:txBody>
      </p:sp>
      <p:sp>
        <p:nvSpPr>
          <p:cNvPr id="3" name="内容占位符 2">
            <a:extLst>
              <a:ext uri="{FF2B5EF4-FFF2-40B4-BE49-F238E27FC236}">
                <a16:creationId xmlns:a16="http://schemas.microsoft.com/office/drawing/2014/main" id="{09AFA395-079C-CBCD-EA14-267C76DB772F}"/>
              </a:ext>
            </a:extLst>
          </p:cNvPr>
          <p:cNvSpPr>
            <a:spLocks noGrp="1"/>
          </p:cNvSpPr>
          <p:nvPr>
            <p:ph idx="1"/>
          </p:nvPr>
        </p:nvSpPr>
        <p:spPr/>
        <p:txBody>
          <a:bodyPr/>
          <a:lstStyle/>
          <a:p>
            <a:r>
              <a:rPr kumimoji="1" lang="en-US" altLang="zh-CN"/>
              <a:t>Use historical blood sugar records to predict blood sugar changes over a period of time</a:t>
            </a:r>
          </a:p>
          <a:p>
            <a:r>
              <a:rPr kumimoji="1" lang="en-US" altLang="zh-CN"/>
              <a:t>Using ARIMA Model</a:t>
            </a:r>
            <a:r>
              <a:rPr kumimoji="1" lang="zh-CN" altLang="en-US"/>
              <a:t> </a:t>
            </a:r>
            <a:r>
              <a:rPr kumimoji="1" lang="en-US" altLang="zh-CN"/>
              <a:t>and</a:t>
            </a:r>
            <a:r>
              <a:rPr kumimoji="1" lang="zh-CN" altLang="en-US"/>
              <a:t> </a:t>
            </a:r>
            <a:r>
              <a:rPr kumimoji="1" lang="en-US" altLang="zh-CN"/>
              <a:t>LSTM</a:t>
            </a:r>
            <a:r>
              <a:rPr kumimoji="1" lang="zh-CN" altLang="en-US"/>
              <a:t> </a:t>
            </a:r>
            <a:r>
              <a:rPr kumimoji="1" lang="en-US" altLang="zh-CN"/>
              <a:t>model</a:t>
            </a:r>
            <a:endParaRPr kumimoji="1" lang="zh-CN" altLang="en-US"/>
          </a:p>
        </p:txBody>
      </p:sp>
    </p:spTree>
    <p:extLst>
      <p:ext uri="{BB962C8B-B14F-4D97-AF65-F5344CB8AC3E}">
        <p14:creationId xmlns:p14="http://schemas.microsoft.com/office/powerpoint/2010/main" val="3785716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9D233-DBDE-4FEC-E81A-710ACF41E23B}"/>
              </a:ext>
            </a:extLst>
          </p:cNvPr>
          <p:cNvSpPr>
            <a:spLocks noGrp="1"/>
          </p:cNvSpPr>
          <p:nvPr>
            <p:ph type="title"/>
          </p:nvPr>
        </p:nvSpPr>
        <p:spPr>
          <a:xfrm>
            <a:off x="6321287" y="604879"/>
            <a:ext cx="4733567" cy="587136"/>
          </a:xfrm>
        </p:spPr>
        <p:txBody>
          <a:bodyPr>
            <a:normAutofit fontScale="90000"/>
          </a:bodyPr>
          <a:lstStyle/>
          <a:p>
            <a:r>
              <a:rPr lang="en-US" altLang="zh-CN" b="0" err="1">
                <a:effectLst/>
                <a:latin typeface="Menlo" panose="020B0609030804020204" pitchFamily="49" charset="0"/>
              </a:rPr>
              <a:t>auto_arima</a:t>
            </a:r>
            <a:r>
              <a:rPr lang="en-US" altLang="zh-CN" b="0">
                <a:effectLst/>
                <a:latin typeface="Menlo" panose="020B0609030804020204" pitchFamily="49" charset="0"/>
              </a:rPr>
              <a:t> function</a:t>
            </a:r>
            <a:br>
              <a:rPr lang="en-US" altLang="zh-CN" b="0">
                <a:solidFill>
                  <a:srgbClr val="CCCCCC"/>
                </a:solidFill>
                <a:effectLst/>
                <a:latin typeface="Menlo" panose="020B0609030804020204" pitchFamily="49" charset="0"/>
              </a:rPr>
            </a:br>
            <a:endParaRPr kumimoji="1" lang="zh-CN" altLang="en-US">
              <a:latin typeface="+mn-lt"/>
            </a:endParaRPr>
          </a:p>
        </p:txBody>
      </p:sp>
      <p:sp>
        <p:nvSpPr>
          <p:cNvPr id="3" name="内容占位符 2">
            <a:extLst>
              <a:ext uri="{FF2B5EF4-FFF2-40B4-BE49-F238E27FC236}">
                <a16:creationId xmlns:a16="http://schemas.microsoft.com/office/drawing/2014/main" id="{081842CD-299C-F0E5-4DB3-1B0D8762296F}"/>
              </a:ext>
            </a:extLst>
          </p:cNvPr>
          <p:cNvSpPr>
            <a:spLocks noGrp="1"/>
          </p:cNvSpPr>
          <p:nvPr>
            <p:ph idx="1"/>
          </p:nvPr>
        </p:nvSpPr>
        <p:spPr>
          <a:xfrm>
            <a:off x="6096000" y="1391655"/>
            <a:ext cx="6096000" cy="4861466"/>
          </a:xfrm>
        </p:spPr>
        <p:txBody>
          <a:bodyPr/>
          <a:lstStyle/>
          <a:p>
            <a:r>
              <a:rPr kumimoji="1" lang="en-US" altLang="zh-CN"/>
              <a:t>Find the minimum AIC</a:t>
            </a:r>
          </a:p>
          <a:p>
            <a:r>
              <a:rPr kumimoji="1" lang="en-US" altLang="zh-CN"/>
              <a:t>The</a:t>
            </a:r>
            <a:r>
              <a:rPr kumimoji="1" lang="zh-CN" altLang="en-US"/>
              <a:t> </a:t>
            </a:r>
            <a:r>
              <a:rPr kumimoji="1" lang="en-US" altLang="zh-CN"/>
              <a:t>best</a:t>
            </a:r>
            <a:r>
              <a:rPr kumimoji="1" lang="zh-CN" altLang="en-US"/>
              <a:t> </a:t>
            </a:r>
            <a:r>
              <a:rPr kumimoji="1" lang="en-US" altLang="zh-CN"/>
              <a:t>model</a:t>
            </a:r>
            <a:r>
              <a:rPr kumimoji="1" lang="zh-CN" altLang="en-US"/>
              <a:t> </a:t>
            </a:r>
            <a:r>
              <a:rPr kumimoji="1" lang="en-US" altLang="zh-CN"/>
              <a:t>is</a:t>
            </a:r>
            <a:r>
              <a:rPr kumimoji="1" lang="zh-CN" altLang="en-US"/>
              <a:t> </a:t>
            </a:r>
            <a:r>
              <a:rPr kumimoji="1" lang="en-US" altLang="zh-CN"/>
              <a:t>(1,1,3)</a:t>
            </a:r>
            <a:endParaRPr kumimoji="1" lang="zh-CN" altLang="en-US"/>
          </a:p>
        </p:txBody>
      </p:sp>
      <p:pic>
        <p:nvPicPr>
          <p:cNvPr id="4" name="图片 3">
            <a:extLst>
              <a:ext uri="{FF2B5EF4-FFF2-40B4-BE49-F238E27FC236}">
                <a16:creationId xmlns:a16="http://schemas.microsoft.com/office/drawing/2014/main" id="{6AF7C54A-B79A-B097-24A0-EB235F286960}"/>
              </a:ext>
            </a:extLst>
          </p:cNvPr>
          <p:cNvPicPr>
            <a:picLocks noChangeAspect="1"/>
          </p:cNvPicPr>
          <p:nvPr/>
        </p:nvPicPr>
        <p:blipFill>
          <a:blip r:embed="rId3"/>
          <a:stretch>
            <a:fillRect/>
          </a:stretch>
        </p:blipFill>
        <p:spPr>
          <a:xfrm>
            <a:off x="330603" y="368298"/>
            <a:ext cx="5765397" cy="5685183"/>
          </a:xfrm>
          <a:prstGeom prst="rect">
            <a:avLst/>
          </a:prstGeom>
        </p:spPr>
      </p:pic>
    </p:spTree>
    <p:extLst>
      <p:ext uri="{BB962C8B-B14F-4D97-AF65-F5344CB8AC3E}">
        <p14:creationId xmlns:p14="http://schemas.microsoft.com/office/powerpoint/2010/main" val="1753429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27333-09ED-3466-87A2-CEFDDCB2EB4B}"/>
              </a:ext>
            </a:extLst>
          </p:cNvPr>
          <p:cNvSpPr>
            <a:spLocks noGrp="1"/>
          </p:cNvSpPr>
          <p:nvPr>
            <p:ph type="title"/>
          </p:nvPr>
        </p:nvSpPr>
        <p:spPr/>
        <p:txBody>
          <a:bodyPr/>
          <a:lstStyle/>
          <a:p>
            <a:r>
              <a:rPr kumimoji="1" lang="en-US" altLang="zh-CN" cap="none"/>
              <a:t>Use training data to predict future trends</a:t>
            </a:r>
            <a:endParaRPr kumimoji="1" lang="zh-CN" altLang="en-US" cap="none"/>
          </a:p>
        </p:txBody>
      </p:sp>
      <p:sp>
        <p:nvSpPr>
          <p:cNvPr id="3" name="内容占位符 2">
            <a:extLst>
              <a:ext uri="{FF2B5EF4-FFF2-40B4-BE49-F238E27FC236}">
                <a16:creationId xmlns:a16="http://schemas.microsoft.com/office/drawing/2014/main" id="{F9F2CAE7-4963-7F82-8901-01B380CC24D1}"/>
              </a:ext>
            </a:extLst>
          </p:cNvPr>
          <p:cNvSpPr>
            <a:spLocks noGrp="1"/>
          </p:cNvSpPr>
          <p:nvPr>
            <p:ph idx="1"/>
          </p:nvPr>
        </p:nvSpPr>
        <p:spPr>
          <a:xfrm>
            <a:off x="8686799" y="1999246"/>
            <a:ext cx="3318387" cy="3467099"/>
          </a:xfrm>
        </p:spPr>
        <p:txBody>
          <a:bodyPr/>
          <a:lstStyle/>
          <a:p>
            <a:r>
              <a:rPr kumimoji="1" lang="en-US" altLang="zh-CN"/>
              <a:t>The length of the forecasting period is equal to the length of the test data, so the predicted performance can be compared with the original data</a:t>
            </a:r>
            <a:endParaRPr kumimoji="1" lang="zh-CN" altLang="en-US"/>
          </a:p>
        </p:txBody>
      </p:sp>
      <p:pic>
        <p:nvPicPr>
          <p:cNvPr id="5" name="图片 4">
            <a:extLst>
              <a:ext uri="{FF2B5EF4-FFF2-40B4-BE49-F238E27FC236}">
                <a16:creationId xmlns:a16="http://schemas.microsoft.com/office/drawing/2014/main" id="{0E7087B8-6179-7296-A33B-AD18472FA68F}"/>
              </a:ext>
            </a:extLst>
          </p:cNvPr>
          <p:cNvPicPr>
            <a:picLocks noChangeAspect="1"/>
          </p:cNvPicPr>
          <p:nvPr/>
        </p:nvPicPr>
        <p:blipFill>
          <a:blip r:embed="rId3"/>
          <a:stretch>
            <a:fillRect/>
          </a:stretch>
        </p:blipFill>
        <p:spPr>
          <a:xfrm>
            <a:off x="186814" y="1632931"/>
            <a:ext cx="8409979" cy="4199727"/>
          </a:xfrm>
          <a:prstGeom prst="rect">
            <a:avLst/>
          </a:prstGeom>
        </p:spPr>
      </p:pic>
    </p:spTree>
    <p:extLst>
      <p:ext uri="{BB962C8B-B14F-4D97-AF65-F5344CB8AC3E}">
        <p14:creationId xmlns:p14="http://schemas.microsoft.com/office/powerpoint/2010/main" val="3434282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89491-89D1-6372-DCF8-E43C80EE0874}"/>
              </a:ext>
            </a:extLst>
          </p:cNvPr>
          <p:cNvSpPr>
            <a:spLocks noGrp="1"/>
          </p:cNvSpPr>
          <p:nvPr>
            <p:ph type="title"/>
          </p:nvPr>
        </p:nvSpPr>
        <p:spPr>
          <a:xfrm>
            <a:off x="6420679" y="342420"/>
            <a:ext cx="5369671" cy="1049235"/>
          </a:xfrm>
        </p:spPr>
        <p:txBody>
          <a:bodyPr/>
          <a:lstStyle/>
          <a:p>
            <a:r>
              <a:rPr kumimoji="1" lang="en-US" altLang="zh-CN" cap="none"/>
              <a:t>LSTM prediction results on the testing set</a:t>
            </a:r>
            <a:endParaRPr kumimoji="1" lang="zh-CN" altLang="en-US" cap="none"/>
          </a:p>
        </p:txBody>
      </p:sp>
      <p:sp>
        <p:nvSpPr>
          <p:cNvPr id="3" name="内容占位符 2">
            <a:extLst>
              <a:ext uri="{FF2B5EF4-FFF2-40B4-BE49-F238E27FC236}">
                <a16:creationId xmlns:a16="http://schemas.microsoft.com/office/drawing/2014/main" id="{BD27FFD2-E2F3-A114-800E-2E99497C7BC4}"/>
              </a:ext>
            </a:extLst>
          </p:cNvPr>
          <p:cNvSpPr>
            <a:spLocks noGrp="1"/>
          </p:cNvSpPr>
          <p:nvPr>
            <p:ph idx="1"/>
          </p:nvPr>
        </p:nvSpPr>
        <p:spPr>
          <a:xfrm>
            <a:off x="5943600" y="2015732"/>
            <a:ext cx="5111254" cy="3450613"/>
          </a:xfrm>
        </p:spPr>
        <p:txBody>
          <a:bodyPr/>
          <a:lstStyle/>
          <a:p>
            <a:r>
              <a:rPr kumimoji="1" lang="en-US" altLang="zh-CN"/>
              <a:t>It can be clearly seen that the LSTM model can better find the change pattern of time series data, and thus have better prediction performance</a:t>
            </a:r>
            <a:r>
              <a:rPr kumimoji="1" lang="zh-CN" altLang="en-US"/>
              <a:t> </a:t>
            </a:r>
            <a:r>
              <a:rPr kumimoji="1" lang="en-US" altLang="zh-CN"/>
              <a:t>than</a:t>
            </a:r>
            <a:r>
              <a:rPr kumimoji="1" lang="zh-CN" altLang="en-US"/>
              <a:t> </a:t>
            </a:r>
            <a:r>
              <a:rPr kumimoji="1" lang="en-US" altLang="zh-CN"/>
              <a:t>ARIMA</a:t>
            </a:r>
            <a:r>
              <a:rPr kumimoji="1" lang="zh-CN" altLang="en-US"/>
              <a:t> </a:t>
            </a:r>
            <a:r>
              <a:rPr kumimoji="1" lang="en-US" altLang="zh-CN"/>
              <a:t>model</a:t>
            </a:r>
            <a:endParaRPr kumimoji="1" lang="zh-CN" altLang="en-US"/>
          </a:p>
        </p:txBody>
      </p:sp>
      <p:pic>
        <p:nvPicPr>
          <p:cNvPr id="5" name="图片 4">
            <a:extLst>
              <a:ext uri="{FF2B5EF4-FFF2-40B4-BE49-F238E27FC236}">
                <a16:creationId xmlns:a16="http://schemas.microsoft.com/office/drawing/2014/main" id="{971335FB-2DEE-77EF-E149-F0B8154A3CEF}"/>
              </a:ext>
            </a:extLst>
          </p:cNvPr>
          <p:cNvPicPr>
            <a:picLocks noChangeAspect="1"/>
          </p:cNvPicPr>
          <p:nvPr/>
        </p:nvPicPr>
        <p:blipFill>
          <a:blip r:embed="rId3"/>
          <a:stretch>
            <a:fillRect/>
          </a:stretch>
        </p:blipFill>
        <p:spPr>
          <a:xfrm>
            <a:off x="277620" y="0"/>
            <a:ext cx="5369671" cy="2920160"/>
          </a:xfrm>
          <a:prstGeom prst="rect">
            <a:avLst/>
          </a:prstGeom>
        </p:spPr>
      </p:pic>
      <p:pic>
        <p:nvPicPr>
          <p:cNvPr id="6" name="图片 5">
            <a:extLst>
              <a:ext uri="{FF2B5EF4-FFF2-40B4-BE49-F238E27FC236}">
                <a16:creationId xmlns:a16="http://schemas.microsoft.com/office/drawing/2014/main" id="{C3FB837E-7ED2-EFBE-5822-A3A3685DA283}"/>
              </a:ext>
            </a:extLst>
          </p:cNvPr>
          <p:cNvPicPr>
            <a:picLocks noChangeAspect="1"/>
          </p:cNvPicPr>
          <p:nvPr/>
        </p:nvPicPr>
        <p:blipFill>
          <a:blip r:embed="rId4"/>
          <a:stretch>
            <a:fillRect/>
          </a:stretch>
        </p:blipFill>
        <p:spPr>
          <a:xfrm>
            <a:off x="277620" y="3012059"/>
            <a:ext cx="5388874" cy="2930603"/>
          </a:xfrm>
          <a:prstGeom prst="rect">
            <a:avLst/>
          </a:prstGeom>
        </p:spPr>
      </p:pic>
    </p:spTree>
    <p:extLst>
      <p:ext uri="{BB962C8B-B14F-4D97-AF65-F5344CB8AC3E}">
        <p14:creationId xmlns:p14="http://schemas.microsoft.com/office/powerpoint/2010/main" val="2837289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C1A55-D4FD-B13C-511A-E5815CEDC49F}"/>
              </a:ext>
            </a:extLst>
          </p:cNvPr>
          <p:cNvSpPr>
            <a:spLocks noGrp="1"/>
          </p:cNvSpPr>
          <p:nvPr>
            <p:ph type="title"/>
          </p:nvPr>
        </p:nvSpPr>
        <p:spPr/>
        <p:txBody>
          <a:bodyPr/>
          <a:lstStyle/>
          <a:p>
            <a:r>
              <a:rPr kumimoji="1" lang="en-US" altLang="zh-CN"/>
              <a:t>The</a:t>
            </a:r>
            <a:r>
              <a:rPr kumimoji="1" lang="zh-CN" altLang="en-US"/>
              <a:t> </a:t>
            </a:r>
            <a:r>
              <a:rPr kumimoji="1" lang="en-US" altLang="zh-CN"/>
              <a:t>Loss function is converging</a:t>
            </a:r>
            <a:endParaRPr kumimoji="1" lang="zh-CN" altLang="en-US"/>
          </a:p>
        </p:txBody>
      </p:sp>
      <p:sp>
        <p:nvSpPr>
          <p:cNvPr id="3" name="内容占位符 2">
            <a:extLst>
              <a:ext uri="{FF2B5EF4-FFF2-40B4-BE49-F238E27FC236}">
                <a16:creationId xmlns:a16="http://schemas.microsoft.com/office/drawing/2014/main" id="{D05B46A3-52A3-1597-D9B6-0FDEF51847FA}"/>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4E95D6C6-131D-1EB4-3FE0-535F0975CB53}"/>
              </a:ext>
            </a:extLst>
          </p:cNvPr>
          <p:cNvPicPr>
            <a:picLocks noChangeAspect="1"/>
          </p:cNvPicPr>
          <p:nvPr/>
        </p:nvPicPr>
        <p:blipFill>
          <a:blip r:embed="rId3"/>
          <a:stretch>
            <a:fillRect/>
          </a:stretch>
        </p:blipFill>
        <p:spPr>
          <a:xfrm>
            <a:off x="1137146" y="1853754"/>
            <a:ext cx="3530600" cy="2755900"/>
          </a:xfrm>
          <a:prstGeom prst="rect">
            <a:avLst/>
          </a:prstGeom>
        </p:spPr>
      </p:pic>
      <p:pic>
        <p:nvPicPr>
          <p:cNvPr id="6" name="图片 5">
            <a:extLst>
              <a:ext uri="{FF2B5EF4-FFF2-40B4-BE49-F238E27FC236}">
                <a16:creationId xmlns:a16="http://schemas.microsoft.com/office/drawing/2014/main" id="{23C8903E-7C83-D2BD-A52F-FCA4A8D7E031}"/>
              </a:ext>
            </a:extLst>
          </p:cNvPr>
          <p:cNvPicPr>
            <a:picLocks noChangeAspect="1"/>
          </p:cNvPicPr>
          <p:nvPr/>
        </p:nvPicPr>
        <p:blipFill>
          <a:blip r:embed="rId4"/>
          <a:stretch>
            <a:fillRect/>
          </a:stretch>
        </p:blipFill>
        <p:spPr>
          <a:xfrm>
            <a:off x="4982179" y="1853754"/>
            <a:ext cx="3581400" cy="2755900"/>
          </a:xfrm>
          <a:prstGeom prst="rect">
            <a:avLst/>
          </a:prstGeom>
        </p:spPr>
      </p:pic>
    </p:spTree>
    <p:extLst>
      <p:ext uri="{BB962C8B-B14F-4D97-AF65-F5344CB8AC3E}">
        <p14:creationId xmlns:p14="http://schemas.microsoft.com/office/powerpoint/2010/main" val="4061832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FF1D9-A3D2-6F85-8355-9B23D6DC7D75}"/>
              </a:ext>
            </a:extLst>
          </p:cNvPr>
          <p:cNvSpPr>
            <a:spLocks noGrp="1"/>
          </p:cNvSpPr>
          <p:nvPr>
            <p:ph type="title"/>
          </p:nvPr>
        </p:nvSpPr>
        <p:spPr>
          <a:xfrm>
            <a:off x="1451579" y="804520"/>
            <a:ext cx="9603275" cy="587136"/>
          </a:xfrm>
        </p:spPr>
        <p:txBody>
          <a:bodyPr/>
          <a:lstStyle/>
          <a:p>
            <a:r>
              <a:rPr kumimoji="1" lang="en-US" altLang="zh-CN"/>
              <a:t>Predict the next 7 days</a:t>
            </a:r>
            <a:endParaRPr kumimoji="1" lang="zh-CN" altLang="en-US"/>
          </a:p>
        </p:txBody>
      </p:sp>
      <p:sp>
        <p:nvSpPr>
          <p:cNvPr id="3" name="内容占位符 2">
            <a:extLst>
              <a:ext uri="{FF2B5EF4-FFF2-40B4-BE49-F238E27FC236}">
                <a16:creationId xmlns:a16="http://schemas.microsoft.com/office/drawing/2014/main" id="{6AF575B1-CF97-5609-AF96-62EACF1A493E}"/>
              </a:ext>
            </a:extLst>
          </p:cNvPr>
          <p:cNvSpPr>
            <a:spLocks noGrp="1"/>
          </p:cNvSpPr>
          <p:nvPr>
            <p:ph idx="1"/>
          </p:nvPr>
        </p:nvSpPr>
        <p:spPr>
          <a:xfrm>
            <a:off x="4373217" y="2015732"/>
            <a:ext cx="6681638" cy="3450613"/>
          </a:xfrm>
        </p:spPr>
        <p:txBody>
          <a:bodyPr/>
          <a:lstStyle/>
          <a:p>
            <a:endParaRPr lang="en-US" altLang="zh-CN" i="1">
              <a:effectLst/>
            </a:endParaRPr>
          </a:p>
          <a:p>
            <a:r>
              <a:rPr lang="en-US" altLang="zh-CN" i="1">
                <a:effectLst/>
              </a:rPr>
              <a:t>Use the last timestep window as initial data for future predictions</a:t>
            </a:r>
          </a:p>
          <a:p>
            <a:r>
              <a:rPr lang="en-US" altLang="zh-CN" i="1">
                <a:effectLst/>
              </a:rPr>
              <a:t>Use the model to make predictions for the last timestep window</a:t>
            </a:r>
          </a:p>
          <a:p>
            <a:r>
              <a:rPr kumimoji="1" lang="en-US" altLang="zh-CN"/>
              <a:t>Then use the predicted data as input and loop 7 times</a:t>
            </a:r>
            <a:endParaRPr kumimoji="1" lang="zh-CN" altLang="en-US"/>
          </a:p>
        </p:txBody>
      </p:sp>
      <p:pic>
        <p:nvPicPr>
          <p:cNvPr id="4" name="图片 3">
            <a:extLst>
              <a:ext uri="{FF2B5EF4-FFF2-40B4-BE49-F238E27FC236}">
                <a16:creationId xmlns:a16="http://schemas.microsoft.com/office/drawing/2014/main" id="{B0207576-FDD5-0CBF-95AF-9728F3843787}"/>
              </a:ext>
            </a:extLst>
          </p:cNvPr>
          <p:cNvPicPr>
            <a:picLocks noChangeAspect="1"/>
          </p:cNvPicPr>
          <p:nvPr/>
        </p:nvPicPr>
        <p:blipFill>
          <a:blip r:embed="rId3"/>
          <a:stretch>
            <a:fillRect/>
          </a:stretch>
        </p:blipFill>
        <p:spPr>
          <a:xfrm>
            <a:off x="646043" y="2015732"/>
            <a:ext cx="3505200" cy="2628900"/>
          </a:xfrm>
          <a:prstGeom prst="rect">
            <a:avLst/>
          </a:prstGeom>
        </p:spPr>
      </p:pic>
    </p:spTree>
    <p:extLst>
      <p:ext uri="{BB962C8B-B14F-4D97-AF65-F5344CB8AC3E}">
        <p14:creationId xmlns:p14="http://schemas.microsoft.com/office/powerpoint/2010/main" val="1321404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B356C-B845-55FD-8D61-F7050E32A6E7}"/>
              </a:ext>
            </a:extLst>
          </p:cNvPr>
          <p:cNvSpPr>
            <a:spLocks noGrp="1"/>
          </p:cNvSpPr>
          <p:nvPr>
            <p:ph type="title"/>
          </p:nvPr>
        </p:nvSpPr>
        <p:spPr>
          <a:xfrm>
            <a:off x="4437375" y="1254888"/>
            <a:ext cx="9603275" cy="1049235"/>
          </a:xfrm>
        </p:spPr>
        <p:txBody>
          <a:bodyPr/>
          <a:lstStyle/>
          <a:p>
            <a:r>
              <a:rPr lang="en-US" altLang="zh-CN" sz="2800" i="0" u="none" strike="noStrike" cap="none">
                <a:solidFill>
                  <a:srgbClr val="242424"/>
                </a:solidFill>
                <a:effectLst/>
              </a:rPr>
              <a:t>Phase 5: </a:t>
            </a:r>
            <a:r>
              <a:rPr lang="en-US" altLang="zh-CN" sz="2800" cap="none"/>
              <a:t>Deployment</a:t>
            </a:r>
            <a:br>
              <a:rPr lang="en-US" altLang="zh-CN" sz="3200" b="1" i="0" u="none" strike="noStrike" cap="none">
                <a:solidFill>
                  <a:srgbClr val="242424"/>
                </a:solidFill>
                <a:effectLst/>
                <a:latin typeface="sohne"/>
              </a:rPr>
            </a:br>
            <a:endParaRPr kumimoji="1" lang="zh-CN" altLang="en-US" cap="none"/>
          </a:p>
        </p:txBody>
      </p:sp>
      <p:sp>
        <p:nvSpPr>
          <p:cNvPr id="4" name="文本框 3">
            <a:extLst>
              <a:ext uri="{FF2B5EF4-FFF2-40B4-BE49-F238E27FC236}">
                <a16:creationId xmlns:a16="http://schemas.microsoft.com/office/drawing/2014/main" id="{381D83AA-6C74-0BE2-91BA-282BE3FFAB6D}"/>
              </a:ext>
            </a:extLst>
          </p:cNvPr>
          <p:cNvSpPr txBox="1"/>
          <p:nvPr/>
        </p:nvSpPr>
        <p:spPr>
          <a:xfrm>
            <a:off x="397565" y="2423276"/>
            <a:ext cx="11390244" cy="2031325"/>
          </a:xfrm>
          <a:prstGeom prst="rect">
            <a:avLst/>
          </a:prstGeom>
          <a:noFill/>
        </p:spPr>
        <p:txBody>
          <a:bodyPr wrap="square">
            <a:spAutoFit/>
          </a:bodyPr>
          <a:lstStyle/>
          <a:p>
            <a:pPr algn="l"/>
            <a:r>
              <a:rPr lang="en-US" altLang="zh-CN">
                <a:latin typeface="+mn-ea"/>
              </a:rPr>
              <a:t>In</a:t>
            </a:r>
            <a:r>
              <a:rPr lang="zh-CN" altLang="en-US">
                <a:latin typeface="+mn-ea"/>
              </a:rPr>
              <a:t> </a:t>
            </a:r>
            <a:r>
              <a:rPr lang="en-US" altLang="zh-CN">
                <a:latin typeface="+mn-ea"/>
              </a:rPr>
              <a:t>t</a:t>
            </a:r>
            <a:r>
              <a:rPr lang="en-US" altLang="zh-CN" sz="1800">
                <a:latin typeface="+mn-ea"/>
              </a:rPr>
              <a:t>he</a:t>
            </a:r>
            <a:r>
              <a:rPr lang="zh-CN" altLang="en-US" sz="1800">
                <a:latin typeface="+mn-ea"/>
              </a:rPr>
              <a:t> </a:t>
            </a:r>
            <a:r>
              <a:rPr lang="en-US" altLang="zh-CN" sz="1800">
                <a:latin typeface="+mn-ea"/>
              </a:rPr>
              <a:t>first</a:t>
            </a:r>
            <a:r>
              <a:rPr lang="zh-CN" altLang="en-US" sz="1800">
                <a:latin typeface="+mn-ea"/>
              </a:rPr>
              <a:t> </a:t>
            </a:r>
            <a:r>
              <a:rPr lang="en-US" altLang="zh-CN" sz="1800">
                <a:latin typeface="+mn-ea"/>
              </a:rPr>
              <a:t>step, we need to </a:t>
            </a:r>
            <a:r>
              <a:rPr lang="en-US" altLang="zh-CN" sz="1800" b="0" i="0" u="none" strike="noStrike">
                <a:solidFill>
                  <a:srgbClr val="242424"/>
                </a:solidFill>
                <a:effectLst/>
                <a:latin typeface="source-serif-pro"/>
              </a:rPr>
              <a:t>export model to a file, which can then be deployed to a production environment</a:t>
            </a:r>
          </a:p>
          <a:p>
            <a:pPr algn="l"/>
            <a:endParaRPr lang="en-US" altLang="zh-CN" sz="1800" b="0" i="0" u="none" strike="noStrike">
              <a:solidFill>
                <a:srgbClr val="242424"/>
              </a:solidFill>
              <a:effectLst/>
              <a:latin typeface="source-serif-pro"/>
            </a:endParaRPr>
          </a:p>
          <a:p>
            <a:pPr algn="l"/>
            <a:r>
              <a:rPr lang="en-US" altLang="zh-CN" sz="1800">
                <a:solidFill>
                  <a:srgbClr val="242424"/>
                </a:solidFill>
                <a:latin typeface="source-serif-pro"/>
              </a:rPr>
              <a:t>A</a:t>
            </a:r>
            <a:r>
              <a:rPr lang="en-US" altLang="zh-CN" sz="1800" b="0" i="0" u="none" strike="noStrike">
                <a:solidFill>
                  <a:srgbClr val="242424"/>
                </a:solidFill>
                <a:effectLst/>
                <a:latin typeface="source-serif-pro"/>
              </a:rPr>
              <a:t> file format such as a Pickle file in Python. This file contains all the information required to reconstruct and use the model.</a:t>
            </a:r>
          </a:p>
          <a:p>
            <a:pPr algn="l"/>
            <a:endParaRPr lang="en-US" altLang="zh-CN" sz="1800" b="0" i="0" u="none" strike="noStrike">
              <a:solidFill>
                <a:srgbClr val="242424"/>
              </a:solidFill>
              <a:effectLst/>
              <a:latin typeface="source-serif-pro"/>
            </a:endParaRPr>
          </a:p>
          <a:p>
            <a:r>
              <a:rPr lang="en-US" altLang="zh-CN" sz="1800">
                <a:solidFill>
                  <a:srgbClr val="242424"/>
                </a:solidFill>
                <a:latin typeface="source-serif-pro"/>
              </a:rPr>
              <a:t>The exported model file is then deployed to a production environment, where it can be loaded and used to make predictions on new, unseen data.</a:t>
            </a:r>
          </a:p>
        </p:txBody>
      </p:sp>
    </p:spTree>
    <p:extLst>
      <p:ext uri="{BB962C8B-B14F-4D97-AF65-F5344CB8AC3E}">
        <p14:creationId xmlns:p14="http://schemas.microsoft.com/office/powerpoint/2010/main" val="2581109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BC109-0013-691A-8FE3-B761B67844F6}"/>
              </a:ext>
            </a:extLst>
          </p:cNvPr>
          <p:cNvSpPr>
            <a:spLocks noGrp="1"/>
          </p:cNvSpPr>
          <p:nvPr>
            <p:ph type="title"/>
          </p:nvPr>
        </p:nvSpPr>
        <p:spPr/>
        <p:txBody>
          <a:bodyPr/>
          <a:lstStyle/>
          <a:p>
            <a:r>
              <a:rPr lang="en-US" altLang="zh-CN" b="1"/>
              <a:t>Deployment strategy </a:t>
            </a:r>
            <a:br>
              <a:rPr lang="zh-CN" altLang="en-US" b="1"/>
            </a:br>
            <a:endParaRPr kumimoji="1" lang="zh-CN" altLang="en-US"/>
          </a:p>
        </p:txBody>
      </p:sp>
      <p:sp>
        <p:nvSpPr>
          <p:cNvPr id="3" name="内容占位符 2">
            <a:extLst>
              <a:ext uri="{FF2B5EF4-FFF2-40B4-BE49-F238E27FC236}">
                <a16:creationId xmlns:a16="http://schemas.microsoft.com/office/drawing/2014/main" id="{2F121BCD-DE28-19E6-F105-067A6C324C26}"/>
              </a:ext>
            </a:extLst>
          </p:cNvPr>
          <p:cNvSpPr>
            <a:spLocks noGrp="1"/>
          </p:cNvSpPr>
          <p:nvPr>
            <p:ph idx="1"/>
          </p:nvPr>
        </p:nvSpPr>
        <p:spPr>
          <a:xfrm>
            <a:off x="541176" y="2015732"/>
            <a:ext cx="11383345" cy="3450613"/>
          </a:xfrm>
        </p:spPr>
        <p:txBody>
          <a:bodyPr>
            <a:normAutofit/>
          </a:bodyPr>
          <a:lstStyle/>
          <a:p>
            <a:pPr marL="742950" lvl="1" indent="-285750"/>
            <a:r>
              <a:rPr lang="en-US" altLang="zh-CN" sz="2400">
                <a:latin typeface="+mn-ea"/>
              </a:rPr>
              <a:t>For</a:t>
            </a:r>
            <a:r>
              <a:rPr lang="zh-CN" altLang="en-US" sz="2400">
                <a:latin typeface="+mn-ea"/>
              </a:rPr>
              <a:t> </a:t>
            </a:r>
            <a:r>
              <a:rPr lang="en-US" altLang="zh-CN" sz="2400">
                <a:latin typeface="+mn-ea"/>
              </a:rPr>
              <a:t>Problem</a:t>
            </a:r>
            <a:r>
              <a:rPr lang="zh-CN" altLang="en-US" sz="2400">
                <a:latin typeface="+mn-ea"/>
              </a:rPr>
              <a:t> </a:t>
            </a:r>
            <a:r>
              <a:rPr lang="en-US" altLang="zh-CN" sz="2400">
                <a:latin typeface="+mn-ea"/>
              </a:rPr>
              <a:t>1:</a:t>
            </a:r>
          </a:p>
          <a:p>
            <a:pPr marL="742950" lvl="1" indent="-285750"/>
            <a:r>
              <a:rPr lang="en-US" altLang="zh-CN" sz="2400" u="sng">
                <a:latin typeface="+mn-ea"/>
              </a:rPr>
              <a:t>Initial deployment</a:t>
            </a:r>
            <a:r>
              <a:rPr lang="zh-CN" altLang="en-US" sz="2400" u="sng">
                <a:latin typeface="+mn-ea"/>
              </a:rPr>
              <a:t> </a:t>
            </a:r>
            <a:r>
              <a:rPr lang="en-US" altLang="zh-CN" sz="2400" u="sng">
                <a:latin typeface="+mn-ea"/>
              </a:rPr>
              <a:t>model</a:t>
            </a:r>
            <a:r>
              <a:rPr lang="en-US" altLang="zh-CN" sz="2400">
                <a:latin typeface="+mn-ea"/>
              </a:rPr>
              <a:t>: linear regression model</a:t>
            </a:r>
          </a:p>
          <a:p>
            <a:pPr marL="742950" lvl="1" indent="-285750"/>
            <a:r>
              <a:rPr lang="en-US" altLang="zh-CN" sz="2400" u="sng">
                <a:latin typeface="+mn-ea"/>
              </a:rPr>
              <a:t>Future Deployment</a:t>
            </a:r>
            <a:r>
              <a:rPr lang="zh-CN" altLang="en-US" sz="2400" u="sng">
                <a:latin typeface="+mn-ea"/>
              </a:rPr>
              <a:t> </a:t>
            </a:r>
            <a:r>
              <a:rPr lang="en-US" altLang="zh-CN" sz="2400" u="sng">
                <a:latin typeface="+mn-ea"/>
              </a:rPr>
              <a:t>model : </a:t>
            </a:r>
            <a:r>
              <a:rPr lang="en-US" altLang="zh-CN" sz="2400">
                <a:latin typeface="+mn-ea"/>
              </a:rPr>
              <a:t>MLP Model</a:t>
            </a:r>
          </a:p>
          <a:p>
            <a:pPr marL="742950" lvl="1" indent="-285750"/>
            <a:endParaRPr lang="en-US" altLang="zh-CN" sz="2400">
              <a:latin typeface="+mn-ea"/>
            </a:endParaRPr>
          </a:p>
          <a:p>
            <a:pPr marL="742950" lvl="1" indent="-285750"/>
            <a:r>
              <a:rPr lang="en-US" altLang="zh-CN" sz="2400">
                <a:latin typeface="+mn-ea"/>
              </a:rPr>
              <a:t>For</a:t>
            </a:r>
            <a:r>
              <a:rPr lang="zh-CN" altLang="en-US" sz="2400">
                <a:latin typeface="+mn-ea"/>
              </a:rPr>
              <a:t> </a:t>
            </a:r>
            <a:r>
              <a:rPr lang="en-US" altLang="zh-CN" sz="2400">
                <a:latin typeface="+mn-ea"/>
              </a:rPr>
              <a:t>Problem</a:t>
            </a:r>
            <a:r>
              <a:rPr lang="zh-CN" altLang="en-US" sz="2400">
                <a:latin typeface="+mn-ea"/>
              </a:rPr>
              <a:t> </a:t>
            </a:r>
            <a:r>
              <a:rPr lang="en-US" altLang="zh-CN" sz="2400">
                <a:latin typeface="+mn-ea"/>
              </a:rPr>
              <a:t>2</a:t>
            </a:r>
            <a:r>
              <a:rPr lang="zh-CN" altLang="en-US" sz="2400">
                <a:latin typeface="+mn-ea"/>
              </a:rPr>
              <a:t>：</a:t>
            </a:r>
            <a:endParaRPr lang="en-US" altLang="zh-CN" sz="2400">
              <a:latin typeface="+mn-ea"/>
            </a:endParaRPr>
          </a:p>
          <a:p>
            <a:pPr marL="742950" lvl="1" indent="-285750"/>
            <a:r>
              <a:rPr lang="en-US" altLang="zh-CN" sz="2400" u="sng">
                <a:latin typeface="+mn-ea"/>
              </a:rPr>
              <a:t>Deployment</a:t>
            </a:r>
            <a:r>
              <a:rPr lang="zh-CN" altLang="en-US" sz="2400" u="sng">
                <a:latin typeface="+mn-ea"/>
              </a:rPr>
              <a:t> </a:t>
            </a:r>
            <a:r>
              <a:rPr lang="en-US" altLang="zh-CN" sz="2400" u="sng">
                <a:latin typeface="+mn-ea"/>
              </a:rPr>
              <a:t>model : </a:t>
            </a:r>
            <a:r>
              <a:rPr lang="en-US" altLang="zh-CN" sz="2400">
                <a:latin typeface="+mn-ea"/>
              </a:rPr>
              <a:t>LSTM</a:t>
            </a:r>
          </a:p>
          <a:p>
            <a:pPr marL="742950" lvl="1" indent="-285750"/>
            <a:endParaRPr lang="en-US" altLang="zh-CN" sz="2400">
              <a:latin typeface="+mn-ea"/>
            </a:endParaRPr>
          </a:p>
        </p:txBody>
      </p:sp>
    </p:spTree>
    <p:extLst>
      <p:ext uri="{BB962C8B-B14F-4D97-AF65-F5344CB8AC3E}">
        <p14:creationId xmlns:p14="http://schemas.microsoft.com/office/powerpoint/2010/main" val="127122969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pills stacked to make a bar graph">
            <a:extLst>
              <a:ext uri="{FF2B5EF4-FFF2-40B4-BE49-F238E27FC236}">
                <a16:creationId xmlns:a16="http://schemas.microsoft.com/office/drawing/2014/main" id="{626C9304-29AF-8502-C254-A2C4FD00304B}"/>
              </a:ext>
            </a:extLst>
          </p:cNvPr>
          <p:cNvPicPr>
            <a:picLocks noChangeAspect="1"/>
          </p:cNvPicPr>
          <p:nvPr/>
        </p:nvPicPr>
        <p:blipFill>
          <a:blip r:embed="rId2">
            <a:alphaModFix amt="50000"/>
          </a:blip>
          <a:srcRect t="18139" r="-1" b="41"/>
          <a:stretch/>
        </p:blipFill>
        <p:spPr>
          <a:xfrm>
            <a:off x="305" y="10"/>
            <a:ext cx="12191695" cy="6857990"/>
          </a:xfrm>
          <a:prstGeom prst="rect">
            <a:avLst/>
          </a:prstGeom>
        </p:spPr>
      </p:pic>
      <p:sp>
        <p:nvSpPr>
          <p:cNvPr id="26"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30" name="Rectangle 2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标题 1">
            <a:extLst>
              <a:ext uri="{FF2B5EF4-FFF2-40B4-BE49-F238E27FC236}">
                <a16:creationId xmlns:a16="http://schemas.microsoft.com/office/drawing/2014/main" id="{59878DE9-598C-8F64-A0FC-DE8AAF42BDC1}"/>
              </a:ext>
            </a:extLst>
          </p:cNvPr>
          <p:cNvSpPr>
            <a:spLocks noGrp="1"/>
          </p:cNvSpPr>
          <p:nvPr>
            <p:ph type="title"/>
          </p:nvPr>
        </p:nvSpPr>
        <p:spPr>
          <a:xfrm>
            <a:off x="1130271" y="1193800"/>
            <a:ext cx="3193050" cy="4699000"/>
          </a:xfrm>
        </p:spPr>
        <p:txBody>
          <a:bodyPr anchor="ctr">
            <a:normAutofit/>
          </a:bodyPr>
          <a:lstStyle/>
          <a:p>
            <a:r>
              <a:rPr kumimoji="1" lang="en-US" altLang="zh-CN">
                <a:latin typeface="Times New Roman" panose="02020603050405020304" pitchFamily="18" charset="0"/>
                <a:cs typeface="Times New Roman" panose="02020603050405020304" pitchFamily="18" charset="0"/>
              </a:rPr>
              <a:t>Background</a:t>
            </a:r>
            <a:endParaRPr kumimoji="1" lang="zh-CN" altLang="en-US">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54726F1-7004-33EC-D915-61437BDFF902}"/>
              </a:ext>
            </a:extLst>
          </p:cNvPr>
          <p:cNvSpPr>
            <a:spLocks noGrp="1"/>
          </p:cNvSpPr>
          <p:nvPr>
            <p:ph idx="1"/>
          </p:nvPr>
        </p:nvSpPr>
        <p:spPr>
          <a:xfrm>
            <a:off x="4976636" y="1193800"/>
            <a:ext cx="6085091" cy="4699000"/>
          </a:xfrm>
        </p:spPr>
        <p:txBody>
          <a:bodyPr anchor="ctr">
            <a:normAutofit/>
          </a:bodyPr>
          <a:lstStyle/>
          <a:p>
            <a:pPr>
              <a:lnSpc>
                <a:spcPct val="110000"/>
              </a:lnSpc>
            </a:pPr>
            <a:r>
              <a:rPr kumimoji="1" lang="en-US" altLang="zh-CN">
                <a:latin typeface="Times New Roman" panose="02020603050405020304" pitchFamily="18" charset="0"/>
                <a:cs typeface="Times New Roman" panose="02020603050405020304" pitchFamily="18" charset="0"/>
              </a:rPr>
              <a:t>With the increasing prevalence of diabetes worldwide, how to predict and effectively manage diabetes has become an important issue in the healthcare field. </a:t>
            </a:r>
          </a:p>
          <a:p>
            <a:pPr>
              <a:lnSpc>
                <a:spcPct val="110000"/>
              </a:lnSpc>
            </a:pPr>
            <a:r>
              <a:rPr kumimoji="1" lang="en-US" altLang="zh-CN">
                <a:latin typeface="Times New Roman" panose="02020603050405020304" pitchFamily="18" charset="0"/>
                <a:cs typeface="Times New Roman" panose="02020603050405020304" pitchFamily="18" charset="0"/>
              </a:rPr>
              <a:t>Diabetes not only reduce the quality of life of patients,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but also bring a series of complications such as heart disease, kidney disease, and blindness. </a:t>
            </a:r>
          </a:p>
          <a:p>
            <a:pPr>
              <a:lnSpc>
                <a:spcPct val="110000"/>
              </a:lnSpc>
            </a:pPr>
            <a:r>
              <a:rPr kumimoji="1" lang="en-US" altLang="zh-CN">
                <a:latin typeface="Times New Roman" panose="02020603050405020304" pitchFamily="18" charset="0"/>
                <a:cs typeface="Times New Roman" panose="02020603050405020304" pitchFamily="18" charset="0"/>
              </a:rPr>
              <a:t>The goal of this project is to use machine learning and data science techniques to build an effective diabetes risk prediction model through the analysis of diabetes-related medical data, to help doctors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and patients identify diabetes earlier, monitor the condition, and provide personalized intervention recommendations.</a:t>
            </a:r>
            <a:endParaRPr kumimoji="1" lang="zh-CN" altLang="en-US">
              <a:latin typeface="Times New Roman" panose="02020603050405020304" pitchFamily="18" charset="0"/>
              <a:cs typeface="Times New Roman" panose="02020603050405020304" pitchFamily="18" charset="0"/>
            </a:endParaRPr>
          </a:p>
        </p:txBody>
      </p:sp>
      <p:sp>
        <p:nvSpPr>
          <p:cNvPr id="34"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Tree>
    <p:extLst>
      <p:ext uri="{BB962C8B-B14F-4D97-AF65-F5344CB8AC3E}">
        <p14:creationId xmlns:p14="http://schemas.microsoft.com/office/powerpoint/2010/main" val="2800714780"/>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8018A-7FBA-A3AB-CF7F-5B422879DCA4}"/>
              </a:ext>
            </a:extLst>
          </p:cNvPr>
          <p:cNvSpPr>
            <a:spLocks noGrp="1"/>
          </p:cNvSpPr>
          <p:nvPr>
            <p:ph type="title"/>
          </p:nvPr>
        </p:nvSpPr>
        <p:spPr/>
        <p:txBody>
          <a:bodyPr/>
          <a:lstStyle/>
          <a:p>
            <a:r>
              <a:rPr kumimoji="1" lang="en-US" altLang="zh-CN"/>
              <a:t>For</a:t>
            </a:r>
            <a:r>
              <a:rPr kumimoji="1" lang="zh-CN" altLang="en-US"/>
              <a:t> </a:t>
            </a:r>
            <a:r>
              <a:rPr kumimoji="1" lang="en-US" altLang="zh-CN"/>
              <a:t>problem</a:t>
            </a:r>
            <a:r>
              <a:rPr kumimoji="1" lang="zh-CN" altLang="en-US"/>
              <a:t> </a:t>
            </a:r>
            <a:r>
              <a:rPr kumimoji="1" lang="en-US" altLang="zh-CN"/>
              <a:t>1</a:t>
            </a:r>
            <a:endParaRPr kumimoji="1" lang="zh-CN" altLang="en-US"/>
          </a:p>
        </p:txBody>
      </p:sp>
      <p:sp>
        <p:nvSpPr>
          <p:cNvPr id="3" name="内容占位符 2">
            <a:extLst>
              <a:ext uri="{FF2B5EF4-FFF2-40B4-BE49-F238E27FC236}">
                <a16:creationId xmlns:a16="http://schemas.microsoft.com/office/drawing/2014/main" id="{FDCB4034-1AF2-F4E6-8FCB-29AC2492C425}"/>
              </a:ext>
            </a:extLst>
          </p:cNvPr>
          <p:cNvSpPr>
            <a:spLocks noGrp="1"/>
          </p:cNvSpPr>
          <p:nvPr>
            <p:ph idx="1"/>
          </p:nvPr>
        </p:nvSpPr>
        <p:spPr>
          <a:xfrm>
            <a:off x="746449" y="1853754"/>
            <a:ext cx="10506269" cy="4199727"/>
          </a:xfrm>
        </p:spPr>
        <p:txBody>
          <a:bodyPr>
            <a:normAutofit lnSpcReduction="10000"/>
          </a:bodyPr>
          <a:lstStyle/>
          <a:p>
            <a:r>
              <a:rPr lang="en-US" altLang="zh-CN" sz="2400" u="sng">
                <a:solidFill>
                  <a:srgbClr val="242424"/>
                </a:solidFill>
                <a:latin typeface="source-serif-pro"/>
              </a:rPr>
              <a:t>Data collection</a:t>
            </a:r>
            <a:r>
              <a:rPr lang="en-US" altLang="zh-CN" sz="2400">
                <a:solidFill>
                  <a:srgbClr val="242424"/>
                </a:solidFill>
                <a:latin typeface="source-serif-pro"/>
              </a:rPr>
              <a:t>:  During the initial deployment, more patient data is collected on an ongoing basis to ensure data quality and diversity.
</a:t>
            </a:r>
            <a:r>
              <a:rPr lang="en-US" altLang="zh-CN" sz="2400" u="sng">
                <a:solidFill>
                  <a:srgbClr val="242424"/>
                </a:solidFill>
                <a:latin typeface="source-serif-pro"/>
              </a:rPr>
              <a:t>Model training and validation: </a:t>
            </a:r>
            <a:r>
              <a:rPr lang="en-US" altLang="zh-CN" sz="2400">
                <a:solidFill>
                  <a:srgbClr val="242424"/>
                </a:solidFill>
                <a:latin typeface="source-serif-pro"/>
              </a:rPr>
              <a:t>When the amount of data increases significantly, the MLP model is trained and its performance is evaluated through metrics such as cross-validation and AUC.
 </a:t>
            </a:r>
            <a:r>
              <a:rPr lang="en-US" altLang="zh-CN" sz="2400" u="sng">
                <a:solidFill>
                  <a:srgbClr val="242424"/>
                </a:solidFill>
                <a:latin typeface="source-serif-pro"/>
              </a:rPr>
              <a:t>Monitoring and Maintenance</a:t>
            </a:r>
            <a:r>
              <a:rPr lang="en-US" altLang="zh-CN" sz="2400">
                <a:solidFill>
                  <a:srgbClr val="242424"/>
                </a:solidFill>
                <a:latin typeface="source-serif-pro"/>
              </a:rPr>
              <a:t>:  Once deployed, continuously monitor the model’s performance and update or retrain it as needed. </a:t>
            </a:r>
          </a:p>
          <a:p>
            <a:r>
              <a:rPr lang="en-US" altLang="zh-CN" sz="2400" u="sng">
                <a:solidFill>
                  <a:srgbClr val="242424"/>
                </a:solidFill>
                <a:latin typeface="source-serif-pro"/>
              </a:rPr>
              <a:t>Smooth transition</a:t>
            </a:r>
            <a:r>
              <a:rPr lang="en-US" altLang="zh-CN" sz="2400">
                <a:solidFill>
                  <a:srgbClr val="242424"/>
                </a:solidFill>
                <a:latin typeface="source-serif-pro"/>
              </a:rPr>
              <a:t>:  After confirming that the MLP model is superior to the linear regression model, gradually replace the existing linear</a:t>
            </a:r>
            <a:r>
              <a:rPr lang="zh-CN" altLang="en-US" sz="2400">
                <a:solidFill>
                  <a:srgbClr val="242424"/>
                </a:solidFill>
                <a:latin typeface="source-serif-pro"/>
              </a:rPr>
              <a:t> </a:t>
            </a:r>
            <a:r>
              <a:rPr lang="en-US" altLang="zh-CN" sz="2400">
                <a:solidFill>
                  <a:srgbClr val="242424"/>
                </a:solidFill>
                <a:latin typeface="source-serif-pro"/>
              </a:rPr>
              <a:t>regression model.</a:t>
            </a:r>
            <a:endParaRPr lang="zh-CN" altLang="en-US" sz="2400">
              <a:solidFill>
                <a:srgbClr val="242424"/>
              </a:solidFill>
              <a:latin typeface="source-serif-pro"/>
            </a:endParaRPr>
          </a:p>
        </p:txBody>
      </p:sp>
    </p:spTree>
    <p:extLst>
      <p:ext uri="{BB962C8B-B14F-4D97-AF65-F5344CB8AC3E}">
        <p14:creationId xmlns:p14="http://schemas.microsoft.com/office/powerpoint/2010/main" val="2492668274"/>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BC89CCC-8947-33B0-3621-A0ED0FCE380C}"/>
              </a:ext>
            </a:extLst>
          </p:cNvPr>
          <p:cNvSpPr>
            <a:spLocks noGrp="1"/>
          </p:cNvSpPr>
          <p:nvPr>
            <p:ph idx="1"/>
          </p:nvPr>
        </p:nvSpPr>
        <p:spPr>
          <a:xfrm>
            <a:off x="5837599" y="480447"/>
            <a:ext cx="5622284" cy="5032395"/>
          </a:xfrm>
        </p:spPr>
        <p:txBody>
          <a:bodyPr>
            <a:normAutofit/>
          </a:bodyPr>
          <a:lstStyle/>
          <a:p>
            <a:pPr marL="0" indent="0">
              <a:buNone/>
            </a:pPr>
            <a:r>
              <a:rPr kumimoji="1" lang="en-US" altLang="zh-CN" sz="3200"/>
              <a:t>Feature Importance Analysis: </a:t>
            </a:r>
          </a:p>
          <a:p>
            <a:endParaRPr kumimoji="1" lang="en-US" altLang="zh-CN"/>
          </a:p>
          <a:p>
            <a:pPr marL="0" indent="0">
              <a:buNone/>
            </a:pPr>
            <a:endParaRPr kumimoji="1" lang="en-US" altLang="zh-CN"/>
          </a:p>
          <a:p>
            <a:pPr marL="0" indent="0">
              <a:buNone/>
            </a:pPr>
            <a:r>
              <a:rPr kumimoji="1" lang="en-US" altLang="zh-CN"/>
              <a:t>Feature importance analysis shed light on the factors driving accurate predictions. Notably, features such as Glucose, BMI, </a:t>
            </a:r>
            <a:r>
              <a:rPr kumimoji="1" lang="en-US" altLang="zh-CN" err="1"/>
              <a:t>DiabetesPedigreeFunction</a:t>
            </a:r>
            <a:r>
              <a:rPr kumimoji="1" lang="en-US" altLang="zh-CN"/>
              <a:t>, and Age played pivotal roles in determining whether a patient is likely to have diabetes. Understanding the significance of these features can aid healthcare professionals in making informed decisions.</a:t>
            </a:r>
            <a:endParaRPr kumimoji="1" lang="zh-CN" altLang="zh-CN"/>
          </a:p>
          <a:p>
            <a:endParaRPr kumimoji="1" lang="zh-CN" altLang="en-US"/>
          </a:p>
        </p:txBody>
      </p:sp>
      <p:pic>
        <p:nvPicPr>
          <p:cNvPr id="4" name="图片 3">
            <a:extLst>
              <a:ext uri="{FF2B5EF4-FFF2-40B4-BE49-F238E27FC236}">
                <a16:creationId xmlns:a16="http://schemas.microsoft.com/office/drawing/2014/main" id="{5F5D4895-B58D-B47C-93F8-A7D5BA19D6F4}"/>
              </a:ext>
            </a:extLst>
          </p:cNvPr>
          <p:cNvPicPr>
            <a:picLocks noChangeAspect="1"/>
          </p:cNvPicPr>
          <p:nvPr/>
        </p:nvPicPr>
        <p:blipFill rotWithShape="1">
          <a:blip r:embed="rId3"/>
          <a:srcRect t="6366"/>
          <a:stretch/>
        </p:blipFill>
        <p:spPr>
          <a:xfrm>
            <a:off x="185694" y="1964730"/>
            <a:ext cx="5651905" cy="3548112"/>
          </a:xfrm>
          <a:prstGeom prst="rect">
            <a:avLst/>
          </a:prstGeom>
        </p:spPr>
      </p:pic>
      <p:pic>
        <p:nvPicPr>
          <p:cNvPr id="2" name="图片 1">
            <a:extLst>
              <a:ext uri="{FF2B5EF4-FFF2-40B4-BE49-F238E27FC236}">
                <a16:creationId xmlns:a16="http://schemas.microsoft.com/office/drawing/2014/main" id="{469E936A-A827-FCAB-D0F0-C7AE0D39AD0C}"/>
              </a:ext>
            </a:extLst>
          </p:cNvPr>
          <p:cNvPicPr>
            <a:picLocks noChangeAspect="1"/>
          </p:cNvPicPr>
          <p:nvPr/>
        </p:nvPicPr>
        <p:blipFill>
          <a:blip r:embed="rId4"/>
          <a:stretch>
            <a:fillRect/>
          </a:stretch>
        </p:blipFill>
        <p:spPr>
          <a:xfrm>
            <a:off x="185694" y="1145333"/>
            <a:ext cx="5622284" cy="685800"/>
          </a:xfrm>
          <a:prstGeom prst="rect">
            <a:avLst/>
          </a:prstGeom>
        </p:spPr>
      </p:pic>
    </p:spTree>
    <p:extLst>
      <p:ext uri="{BB962C8B-B14F-4D97-AF65-F5344CB8AC3E}">
        <p14:creationId xmlns:p14="http://schemas.microsoft.com/office/powerpoint/2010/main" val="2036917432"/>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AB8CE-C7D9-6AA8-5E10-BCD2163E3F3D}"/>
              </a:ext>
            </a:extLst>
          </p:cNvPr>
          <p:cNvSpPr>
            <a:spLocks noGrp="1"/>
          </p:cNvSpPr>
          <p:nvPr>
            <p:ph type="title"/>
          </p:nvPr>
        </p:nvSpPr>
        <p:spPr/>
        <p:txBody>
          <a:bodyPr/>
          <a:lstStyle/>
          <a:p>
            <a:r>
              <a:rPr kumimoji="1" lang="en-US" altLang="zh-CN"/>
              <a:t>For</a:t>
            </a:r>
            <a:r>
              <a:rPr kumimoji="1" lang="zh-CN" altLang="en-US"/>
              <a:t> </a:t>
            </a:r>
            <a:r>
              <a:rPr kumimoji="1" lang="en-US" altLang="zh-CN"/>
              <a:t>Problem</a:t>
            </a:r>
            <a:r>
              <a:rPr kumimoji="1" lang="zh-CN" altLang="en-US"/>
              <a:t> </a:t>
            </a:r>
            <a:r>
              <a:rPr kumimoji="1" lang="en-US" altLang="zh-CN"/>
              <a:t>2</a:t>
            </a:r>
            <a:endParaRPr kumimoji="1" lang="zh-CN" altLang="en-US"/>
          </a:p>
        </p:txBody>
      </p:sp>
      <p:sp>
        <p:nvSpPr>
          <p:cNvPr id="3" name="内容占位符 2">
            <a:extLst>
              <a:ext uri="{FF2B5EF4-FFF2-40B4-BE49-F238E27FC236}">
                <a16:creationId xmlns:a16="http://schemas.microsoft.com/office/drawing/2014/main" id="{75F25695-CF14-C100-C14B-3ACF7564FB0C}"/>
              </a:ext>
            </a:extLst>
          </p:cNvPr>
          <p:cNvSpPr>
            <a:spLocks noGrp="1"/>
          </p:cNvSpPr>
          <p:nvPr>
            <p:ph idx="1"/>
          </p:nvPr>
        </p:nvSpPr>
        <p:spPr>
          <a:xfrm>
            <a:off x="298174" y="1853754"/>
            <a:ext cx="11893825" cy="4199727"/>
          </a:xfrm>
        </p:spPr>
        <p:txBody>
          <a:bodyPr>
            <a:normAutofit lnSpcReduction="10000"/>
          </a:bodyPr>
          <a:lstStyle/>
          <a:p>
            <a:r>
              <a:rPr kumimoji="1" lang="en-US" altLang="zh-CN" sz="2400" u="sng"/>
              <a:t>Model monitoring and maintenance</a:t>
            </a:r>
          </a:p>
          <a:p>
            <a:pPr marL="0" indent="0">
              <a:buNone/>
            </a:pPr>
            <a:r>
              <a:rPr kumimoji="1" lang="en-US" altLang="zh-CN" sz="2400"/>
              <a:t>The deployed model needs to be continuously monitored and maintained to ensure its performance and reliability:</a:t>
            </a:r>
          </a:p>
          <a:p>
            <a:pPr marL="457200" indent="-457200">
              <a:buFont typeface="+mj-lt"/>
              <a:buAutoNum type="arabicPeriod"/>
            </a:pPr>
            <a:r>
              <a:rPr kumimoji="1" lang="en-US" altLang="zh-CN" sz="2400" u="sng"/>
              <a:t>Model performance monitoring:</a:t>
            </a:r>
          </a:p>
          <a:p>
            <a:pPr marL="0" indent="0">
              <a:buNone/>
            </a:pPr>
            <a:r>
              <a:rPr kumimoji="1" lang="en-US" altLang="zh-CN" sz="2400"/>
              <a:t>Regularly evaluate the prediction accuracy of the model on new data.</a:t>
            </a:r>
          </a:p>
          <a:p>
            <a:pPr marL="0" indent="0">
              <a:buNone/>
            </a:pPr>
            <a:r>
              <a:rPr kumimoji="1" lang="en-US" altLang="zh-CN" sz="2400"/>
              <a:t>Monitor changes in the input data distribution to detect potential data drift issues.</a:t>
            </a:r>
          </a:p>
          <a:p>
            <a:pPr marL="457200" indent="-457200">
              <a:buFont typeface="+mj-lt"/>
              <a:buAutoNum type="arabicPeriod" startAt="2"/>
            </a:pPr>
            <a:r>
              <a:rPr kumimoji="1" lang="en-US" altLang="zh-CN" sz="2400" u="sng"/>
              <a:t>Model update and retraining:</a:t>
            </a:r>
          </a:p>
          <a:p>
            <a:r>
              <a:rPr kumimoji="1" lang="en-US" altLang="zh-CN" sz="2400"/>
              <a:t>Regularly collect new blood glucose data and add it to the training set to update the model.</a:t>
            </a:r>
            <a:endParaRPr kumimoji="1" lang="zh-CN" altLang="en-US" sz="2400"/>
          </a:p>
        </p:txBody>
      </p:sp>
    </p:spTree>
    <p:extLst>
      <p:ext uri="{BB962C8B-B14F-4D97-AF65-F5344CB8AC3E}">
        <p14:creationId xmlns:p14="http://schemas.microsoft.com/office/powerpoint/2010/main" val="1326118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E031A-D488-C177-1BFA-54EF8761CAEE}"/>
              </a:ext>
            </a:extLst>
          </p:cNvPr>
          <p:cNvSpPr>
            <a:spLocks noGrp="1"/>
          </p:cNvSpPr>
          <p:nvPr>
            <p:ph type="title"/>
          </p:nvPr>
        </p:nvSpPr>
        <p:spPr/>
        <p:txBody>
          <a:bodyPr/>
          <a:lstStyle/>
          <a:p>
            <a:r>
              <a:rPr kumimoji="1" lang="en-US" altLang="zh-CN"/>
              <a:t>Integration and interface development:</a:t>
            </a:r>
            <a:endParaRPr kumimoji="1" lang="zh-CN" altLang="en-US"/>
          </a:p>
        </p:txBody>
      </p:sp>
      <p:sp>
        <p:nvSpPr>
          <p:cNvPr id="3" name="内容占位符 2">
            <a:extLst>
              <a:ext uri="{FF2B5EF4-FFF2-40B4-BE49-F238E27FC236}">
                <a16:creationId xmlns:a16="http://schemas.microsoft.com/office/drawing/2014/main" id="{180EFEC7-6448-C92F-2778-E915520DACE0}"/>
              </a:ext>
            </a:extLst>
          </p:cNvPr>
          <p:cNvSpPr>
            <a:spLocks noGrp="1"/>
          </p:cNvSpPr>
          <p:nvPr>
            <p:ph idx="1"/>
          </p:nvPr>
        </p:nvSpPr>
        <p:spPr>
          <a:xfrm>
            <a:off x="1451578" y="2254271"/>
            <a:ext cx="9603275" cy="3450613"/>
          </a:xfrm>
        </p:spPr>
        <p:txBody>
          <a:bodyPr/>
          <a:lstStyle/>
          <a:p>
            <a:r>
              <a:rPr kumimoji="1" lang="en-US" altLang="zh-CN"/>
              <a:t>Develop a front-end application or mobile application for users to input historical blood sugar data or personal physiological sign data and view the results.</a:t>
            </a:r>
          </a:p>
          <a:p>
            <a:r>
              <a:rPr kumimoji="1" lang="en-US" altLang="zh-CN"/>
              <a:t>Integrate API so that the front-end can call the model in real time to generate trend predictions or diabetes risks.</a:t>
            </a:r>
            <a:endParaRPr kumimoji="1" lang="zh-CN" altLang="en-US"/>
          </a:p>
        </p:txBody>
      </p:sp>
    </p:spTree>
    <p:extLst>
      <p:ext uri="{BB962C8B-B14F-4D97-AF65-F5344CB8AC3E}">
        <p14:creationId xmlns:p14="http://schemas.microsoft.com/office/powerpoint/2010/main" val="2934140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47A9A3-E117-F6CC-A163-79A9A2F9BC74}"/>
              </a:ext>
            </a:extLst>
          </p:cNvPr>
          <p:cNvSpPr>
            <a:spLocks noGrp="1"/>
          </p:cNvSpPr>
          <p:nvPr>
            <p:ph idx="1"/>
          </p:nvPr>
        </p:nvSpPr>
        <p:spPr/>
        <p:txBody>
          <a:bodyPr/>
          <a:lstStyle/>
          <a:p>
            <a:r>
              <a:rPr kumimoji="1" lang="en-US" altLang="zh-CN"/>
              <a:t>In this comprehensive study, we applied the Cross-Industry Standard Process for Data Mining (CRISP-DM) methodology to develop a predictive model for diabetes diagnosis. Through a systematic approach, we gained valuable insights into the data, trained and evaluated multiple classification models and prediction model, and selected the most effective model for the task.</a:t>
            </a:r>
            <a:endParaRPr kumimoji="1" lang="zh-CN" altLang="zh-CN"/>
          </a:p>
          <a:p>
            <a:endParaRPr kumimoji="1" lang="zh-CN" altLang="en-US"/>
          </a:p>
        </p:txBody>
      </p:sp>
      <p:sp>
        <p:nvSpPr>
          <p:cNvPr id="2" name="文本框 1">
            <a:extLst>
              <a:ext uri="{FF2B5EF4-FFF2-40B4-BE49-F238E27FC236}">
                <a16:creationId xmlns:a16="http://schemas.microsoft.com/office/drawing/2014/main" id="{DDB3C2B7-98B6-61EA-9756-A7EE3A50DC8A}"/>
              </a:ext>
            </a:extLst>
          </p:cNvPr>
          <p:cNvSpPr txBox="1"/>
          <p:nvPr/>
        </p:nvSpPr>
        <p:spPr>
          <a:xfrm>
            <a:off x="3371461" y="727788"/>
            <a:ext cx="5449077" cy="800219"/>
          </a:xfrm>
          <a:prstGeom prst="rect">
            <a:avLst/>
          </a:prstGeom>
          <a:noFill/>
        </p:spPr>
        <p:txBody>
          <a:bodyPr wrap="square" rtlCol="0">
            <a:spAutoFit/>
          </a:bodyPr>
          <a:lstStyle/>
          <a:p>
            <a:pPr algn="ctr"/>
            <a:r>
              <a:rPr lang="en-US" altLang="zh-CN" sz="2800" b="1" i="0" u="none" strike="noStrike">
                <a:solidFill>
                  <a:srgbClr val="242424"/>
                </a:solidFill>
                <a:effectLst/>
                <a:latin typeface="+mj-lt"/>
              </a:rPr>
              <a:t>Conclusion</a:t>
            </a:r>
          </a:p>
          <a:p>
            <a:endParaRPr kumimoji="1" lang="zh-CN" altLang="en-US"/>
          </a:p>
        </p:txBody>
      </p:sp>
    </p:spTree>
    <p:extLst>
      <p:ext uri="{BB962C8B-B14F-4D97-AF65-F5344CB8AC3E}">
        <p14:creationId xmlns:p14="http://schemas.microsoft.com/office/powerpoint/2010/main" val="1037160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14DF2AF-8918-2DDD-FD02-4AC88D3123E0}"/>
              </a:ext>
            </a:extLst>
          </p:cNvPr>
          <p:cNvSpPr txBox="1"/>
          <p:nvPr/>
        </p:nvSpPr>
        <p:spPr>
          <a:xfrm>
            <a:off x="839162" y="768934"/>
            <a:ext cx="10832690" cy="3954929"/>
          </a:xfrm>
          <a:prstGeom prst="rect">
            <a:avLst/>
          </a:prstGeom>
          <a:noFill/>
        </p:spPr>
        <p:txBody>
          <a:bodyPr wrap="square">
            <a:spAutoFit/>
          </a:bodyPr>
          <a:lstStyle/>
          <a:p>
            <a:pPr algn="l"/>
            <a:r>
              <a:rPr lang="en-US" altLang="zh-CN" sz="2400" i="0">
                <a:effectLst/>
                <a:latin typeface="Times New Roman" panose="02020603050405020304" pitchFamily="18" charset="0"/>
                <a:cs typeface="Times New Roman" panose="02020603050405020304" pitchFamily="18" charset="0"/>
              </a:rPr>
              <a:t>Phase 1: Business Understanding:</a:t>
            </a:r>
            <a:br>
              <a:rPr lang="en-US" altLang="zh-CN" b="1" i="0" u="sng">
                <a:effectLst/>
                <a:latin typeface="Times New Roman" panose="02020603050405020304" pitchFamily="18" charset="0"/>
                <a:cs typeface="Times New Roman" panose="02020603050405020304" pitchFamily="18" charset="0"/>
              </a:rPr>
            </a:br>
            <a:endParaRPr lang="en-US" altLang="zh-CN" b="1" i="0" u="sng">
              <a:effectLst/>
              <a:latin typeface="Times New Roman" panose="02020603050405020304" pitchFamily="18" charset="0"/>
              <a:cs typeface="Times New Roman" panose="02020603050405020304" pitchFamily="18" charset="0"/>
            </a:endParaRPr>
          </a:p>
          <a:p>
            <a:pPr algn="l"/>
            <a:r>
              <a:rPr lang="en-US" altLang="zh-CN" sz="1900" b="0" i="0">
                <a:effectLst/>
                <a:latin typeface="Times New Roman" panose="02020603050405020304" pitchFamily="18" charset="0"/>
                <a:cs typeface="Times New Roman" panose="02020603050405020304" pitchFamily="18" charset="0"/>
              </a:rPr>
              <a:t>In this scenario, the first business problem is to accurately predict whether or not the patients in the dataset have diabetes.</a:t>
            </a:r>
          </a:p>
          <a:p>
            <a:pPr algn="l"/>
            <a:endParaRPr lang="en-US" altLang="zh-CN" sz="1900">
              <a:latin typeface="Times New Roman" panose="02020603050405020304" pitchFamily="18" charset="0"/>
              <a:cs typeface="Times New Roman" panose="02020603050405020304" pitchFamily="18" charset="0"/>
            </a:endParaRPr>
          </a:p>
          <a:p>
            <a:pPr algn="l"/>
            <a:r>
              <a:rPr lang="en-US" altLang="zh-CN" sz="1900" b="0" i="0">
                <a:effectLst/>
                <a:latin typeface="Times New Roman" panose="02020603050405020304" pitchFamily="18" charset="0"/>
                <a:cs typeface="Times New Roman" panose="02020603050405020304" pitchFamily="18" charset="0"/>
              </a:rPr>
              <a:t>The objective is to build a model that can accurately classify patients based on the given features, which will help in early diagnosis and treatment of diabetes.</a:t>
            </a:r>
          </a:p>
          <a:p>
            <a:pPr algn="l"/>
            <a:endParaRPr lang="en-US" altLang="zh-CN" sz="1900">
              <a:latin typeface="Times New Roman" panose="02020603050405020304" pitchFamily="18" charset="0"/>
              <a:cs typeface="Times New Roman" panose="02020603050405020304" pitchFamily="18" charset="0"/>
            </a:endParaRPr>
          </a:p>
          <a:p>
            <a:pPr algn="l"/>
            <a:r>
              <a:rPr lang="en-US" altLang="zh-CN" sz="1900">
                <a:latin typeface="Times New Roman" panose="02020603050405020304" pitchFamily="18" charset="0"/>
                <a:cs typeface="Times New Roman" panose="02020603050405020304" pitchFamily="18" charset="0"/>
              </a:rPr>
              <a:t>The second problem is to find</a:t>
            </a:r>
            <a:r>
              <a:rPr lang="zh-CN" altLang="en-US" sz="1900">
                <a:latin typeface="Times New Roman" panose="02020603050405020304" pitchFamily="18" charset="0"/>
                <a:cs typeface="Times New Roman" panose="02020603050405020304" pitchFamily="18" charset="0"/>
              </a:rPr>
              <a:t> </a:t>
            </a:r>
            <a:r>
              <a:rPr lang="en-US" altLang="zh-CN" sz="1900">
                <a:latin typeface="Times New Roman" panose="02020603050405020304" pitchFamily="18" charset="0"/>
                <a:cs typeface="Times New Roman" panose="02020603050405020304" pitchFamily="18" charset="0"/>
              </a:rPr>
              <a:t>the blood sugar trend based on the patient‘s historical blood sugar measurement records and make predictions about the situation in the next few days. </a:t>
            </a:r>
          </a:p>
          <a:p>
            <a:pPr algn="l"/>
            <a:endParaRPr lang="en-US" altLang="zh-CN" sz="1900">
              <a:latin typeface="Times New Roman" panose="02020603050405020304" pitchFamily="18" charset="0"/>
              <a:cs typeface="Times New Roman" panose="02020603050405020304" pitchFamily="18" charset="0"/>
            </a:endParaRPr>
          </a:p>
          <a:p>
            <a:pPr algn="l"/>
            <a:r>
              <a:rPr lang="en-US" altLang="zh-CN" sz="1900">
                <a:latin typeface="Times New Roman" panose="02020603050405020304" pitchFamily="18" charset="0"/>
                <a:cs typeface="Times New Roman" panose="02020603050405020304" pitchFamily="18" charset="0"/>
              </a:rPr>
              <a:t>The objective</a:t>
            </a:r>
            <a:r>
              <a:rPr lang="zh-CN" altLang="en-US" sz="1900">
                <a:latin typeface="Times New Roman" panose="02020603050405020304" pitchFamily="18" charset="0"/>
                <a:cs typeface="Times New Roman" panose="02020603050405020304" pitchFamily="18" charset="0"/>
              </a:rPr>
              <a:t> </a:t>
            </a:r>
            <a:r>
              <a:rPr lang="en-US" altLang="zh-CN" sz="1900">
                <a:latin typeface="Times New Roman" panose="02020603050405020304" pitchFamily="18" charset="0"/>
                <a:cs typeface="Times New Roman" panose="02020603050405020304" pitchFamily="18" charset="0"/>
              </a:rPr>
              <a:t>is</a:t>
            </a:r>
            <a:r>
              <a:rPr lang="zh-CN" altLang="en-US" sz="1900">
                <a:latin typeface="Times New Roman" panose="02020603050405020304" pitchFamily="18" charset="0"/>
                <a:cs typeface="Times New Roman" panose="02020603050405020304" pitchFamily="18" charset="0"/>
              </a:rPr>
              <a:t> </a:t>
            </a:r>
            <a:r>
              <a:rPr lang="en-US" altLang="zh-CN" sz="1900">
                <a:latin typeface="Times New Roman" panose="02020603050405020304" pitchFamily="18" charset="0"/>
                <a:cs typeface="Times New Roman" panose="02020603050405020304" pitchFamily="18" charset="0"/>
              </a:rPr>
              <a:t>to</a:t>
            </a:r>
            <a:r>
              <a:rPr lang="zh-CN" altLang="en-US" sz="1900">
                <a:latin typeface="Times New Roman" panose="02020603050405020304" pitchFamily="18" charset="0"/>
                <a:cs typeface="Times New Roman" panose="02020603050405020304" pitchFamily="18" charset="0"/>
              </a:rPr>
              <a:t> </a:t>
            </a:r>
            <a:r>
              <a:rPr lang="en-US" altLang="zh-CN" sz="1900">
                <a:latin typeface="Times New Roman" panose="02020603050405020304" pitchFamily="18" charset="0"/>
                <a:cs typeface="Times New Roman" panose="02020603050405020304" pitchFamily="18" charset="0"/>
              </a:rPr>
              <a:t>provides a prediction tool based on historical blood sugar data to help users monitor and predict blood sugar trends and prevent potential health risks..</a:t>
            </a:r>
          </a:p>
        </p:txBody>
      </p:sp>
    </p:spTree>
    <p:extLst>
      <p:ext uri="{BB962C8B-B14F-4D97-AF65-F5344CB8AC3E}">
        <p14:creationId xmlns:p14="http://schemas.microsoft.com/office/powerpoint/2010/main" val="3934308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6" name="Rectangle 65">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pic>
        <p:nvPicPr>
          <p:cNvPr id="77" name="Picture 67">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8" name="Straight Connector 69">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1">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6CD585F2-82A4-EFA9-5F33-552E7F8F7DF4}"/>
              </a:ext>
            </a:extLst>
          </p:cNvPr>
          <p:cNvSpPr txBox="1"/>
          <p:nvPr/>
        </p:nvSpPr>
        <p:spPr>
          <a:xfrm>
            <a:off x="1252330" y="2018413"/>
            <a:ext cx="9886587" cy="3825780"/>
          </a:xfrm>
          <a:prstGeom prst="rect">
            <a:avLst/>
          </a:prstGeom>
        </p:spPr>
        <p:txBody>
          <a:bodyPr vert="horz" lIns="91440" tIns="45720" rIns="91440" bIns="45720" rtlCol="0" anchor="t">
            <a:normAutofit lnSpcReduction="10000"/>
          </a:bodyPr>
          <a:lstStyle/>
          <a:p>
            <a:pPr defTabSz="914400">
              <a:lnSpc>
                <a:spcPct val="110000"/>
              </a:lnSpc>
              <a:spcAft>
                <a:spcPts val="600"/>
              </a:spcAft>
              <a:buClr>
                <a:schemeClr val="accent1"/>
              </a:buClr>
              <a:buSzPct val="100000"/>
            </a:pPr>
            <a:endParaRPr lang="en-US" sz="1600" b="1" i="0" u="sng"/>
          </a:p>
          <a:p>
            <a:pPr indent="-228600" defTabSz="914400">
              <a:lnSpc>
                <a:spcPct val="110000"/>
              </a:lnSpc>
              <a:spcAft>
                <a:spcPts val="600"/>
              </a:spcAft>
              <a:buClr>
                <a:schemeClr val="accent1"/>
              </a:buClr>
              <a:buSzPct val="100000"/>
              <a:buFont typeface="Arial" panose="020B0604020202020204" pitchFamily="34" charset="0"/>
              <a:buChar char="•"/>
            </a:pPr>
            <a:r>
              <a:rPr lang="en-US" sz="2000" b="0" i="0"/>
              <a:t>Load and explore the dataset to understand its structure and content.</a:t>
            </a:r>
          </a:p>
          <a:p>
            <a:pPr indent="-228600" defTabSz="914400">
              <a:lnSpc>
                <a:spcPct val="110000"/>
              </a:lnSpc>
              <a:spcAft>
                <a:spcPts val="600"/>
              </a:spcAft>
              <a:buClr>
                <a:schemeClr val="accent1"/>
              </a:buClr>
              <a:buSzPct val="100000"/>
              <a:buFont typeface="Arial" panose="020B0604020202020204" pitchFamily="34" charset="0"/>
              <a:buChar char="•"/>
            </a:pPr>
            <a:r>
              <a:rPr lang="en-US" sz="2000" b="0" i="0"/>
              <a:t>Perform exploratory data analysis (EDA) to visualize the distribution of features and target variable.</a:t>
            </a:r>
          </a:p>
          <a:p>
            <a:pPr indent="-228600" defTabSz="914400">
              <a:lnSpc>
                <a:spcPct val="110000"/>
              </a:lnSpc>
              <a:spcAft>
                <a:spcPts val="600"/>
              </a:spcAft>
              <a:buClr>
                <a:schemeClr val="accent1"/>
              </a:buClr>
              <a:buSzPct val="100000"/>
              <a:buFont typeface="Arial" panose="020B0604020202020204" pitchFamily="34" charset="0"/>
              <a:buChar char="•"/>
            </a:pPr>
            <a:r>
              <a:rPr lang="en-US" sz="2000" b="0" i="0"/>
              <a:t>Clean the data by handling missing values, encoding categorical variables, and scaling features.</a:t>
            </a:r>
          </a:p>
          <a:p>
            <a:pPr indent="-228600" defTabSz="914400">
              <a:lnSpc>
                <a:spcPct val="110000"/>
              </a:lnSpc>
              <a:spcAft>
                <a:spcPts val="600"/>
              </a:spcAft>
              <a:buClr>
                <a:schemeClr val="accent1"/>
              </a:buClr>
              <a:buSzPct val="100000"/>
              <a:buFont typeface="Arial" panose="020B0604020202020204" pitchFamily="34" charset="0"/>
              <a:buChar char="•"/>
            </a:pPr>
            <a:r>
              <a:rPr lang="en-US" sz="2000" b="0" i="0"/>
              <a:t>Select relevant features for modeling.</a:t>
            </a:r>
          </a:p>
          <a:p>
            <a:pPr indent="-228600" defTabSz="914400">
              <a:lnSpc>
                <a:spcPct val="110000"/>
              </a:lnSpc>
              <a:spcAft>
                <a:spcPts val="600"/>
              </a:spcAft>
              <a:buClr>
                <a:schemeClr val="accent1"/>
              </a:buClr>
              <a:buSzPct val="100000"/>
              <a:buFont typeface="Arial" panose="020B0604020202020204" pitchFamily="34" charset="0"/>
              <a:buChar char="•"/>
            </a:pPr>
            <a:r>
              <a:rPr lang="en-US" sz="2000" b="0" i="0"/>
              <a:t>Apply various models and evaluate their performance.</a:t>
            </a:r>
          </a:p>
          <a:p>
            <a:pPr indent="-228600" defTabSz="914400">
              <a:lnSpc>
                <a:spcPct val="110000"/>
              </a:lnSpc>
              <a:spcAft>
                <a:spcPts val="600"/>
              </a:spcAft>
              <a:buClr>
                <a:schemeClr val="accent1"/>
              </a:buClr>
              <a:buSzPct val="100000"/>
              <a:buFont typeface="Arial" panose="020B0604020202020204" pitchFamily="34" charset="0"/>
              <a:buChar char="•"/>
            </a:pPr>
            <a:r>
              <a:rPr lang="en-US" sz="2000" b="0" i="0"/>
              <a:t>Optimize the best performing model and validate it.</a:t>
            </a:r>
          </a:p>
          <a:p>
            <a:pPr indent="-228600" defTabSz="914400">
              <a:lnSpc>
                <a:spcPct val="110000"/>
              </a:lnSpc>
              <a:spcAft>
                <a:spcPts val="600"/>
              </a:spcAft>
              <a:buClr>
                <a:schemeClr val="accent1"/>
              </a:buClr>
              <a:buSzPct val="100000"/>
              <a:buFont typeface="Arial" panose="020B0604020202020204" pitchFamily="34" charset="0"/>
              <a:buChar char="•"/>
            </a:pPr>
            <a:r>
              <a:rPr lang="en-US" sz="2000" b="0" i="0"/>
              <a:t>Summarize the findings and make recommendations</a:t>
            </a:r>
            <a:r>
              <a:rPr lang="en-US" sz="1600" b="0" i="0"/>
              <a:t>.</a:t>
            </a:r>
          </a:p>
        </p:txBody>
      </p:sp>
      <p:sp>
        <p:nvSpPr>
          <p:cNvPr id="2" name="文本框 1">
            <a:extLst>
              <a:ext uri="{FF2B5EF4-FFF2-40B4-BE49-F238E27FC236}">
                <a16:creationId xmlns:a16="http://schemas.microsoft.com/office/drawing/2014/main" id="{0E80B823-CD5E-6395-4FD2-0B80071771B5}"/>
              </a:ext>
            </a:extLst>
          </p:cNvPr>
          <p:cNvSpPr txBox="1"/>
          <p:nvPr/>
        </p:nvSpPr>
        <p:spPr>
          <a:xfrm>
            <a:off x="1252330" y="693030"/>
            <a:ext cx="9687339" cy="800219"/>
          </a:xfrm>
          <a:prstGeom prst="rect">
            <a:avLst/>
          </a:prstGeom>
          <a:noFill/>
        </p:spPr>
        <p:txBody>
          <a:bodyPr wrap="square" rtlCol="0">
            <a:spAutoFit/>
          </a:bodyPr>
          <a:lstStyle/>
          <a:p>
            <a:pPr algn="ctr"/>
            <a:r>
              <a:rPr lang="en-US" altLang="zh-CN" sz="2800" i="0"/>
              <a:t>Project Plan</a:t>
            </a:r>
            <a:endParaRPr lang="en-US" altLang="zh-CN" sz="2800"/>
          </a:p>
          <a:p>
            <a:endParaRPr kumimoji="1" lang="zh-CN" altLang="en-US"/>
          </a:p>
        </p:txBody>
      </p:sp>
    </p:spTree>
    <p:extLst>
      <p:ext uri="{BB962C8B-B14F-4D97-AF65-F5344CB8AC3E}">
        <p14:creationId xmlns:p14="http://schemas.microsoft.com/office/powerpoint/2010/main" val="320911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EFFFE1F-2EDE-D3B4-EF70-863C6518E69A}"/>
              </a:ext>
            </a:extLst>
          </p:cNvPr>
          <p:cNvSpPr txBox="1"/>
          <p:nvPr/>
        </p:nvSpPr>
        <p:spPr>
          <a:xfrm>
            <a:off x="682487" y="2013826"/>
            <a:ext cx="10827026" cy="646331"/>
          </a:xfrm>
          <a:prstGeom prst="rect">
            <a:avLst/>
          </a:prstGeom>
          <a:noFill/>
        </p:spPr>
        <p:txBody>
          <a:bodyPr wrap="square" rtlCol="0">
            <a:spAutoFit/>
          </a:bodyPr>
          <a:lstStyle/>
          <a:p>
            <a:pPr algn="ctr"/>
            <a:r>
              <a:rPr lang="en-US" altLang="zh-CN" sz="3600"/>
              <a:t>Phase 2 :Data Understanding</a:t>
            </a:r>
          </a:p>
        </p:txBody>
      </p:sp>
    </p:spTree>
    <p:extLst>
      <p:ext uri="{BB962C8B-B14F-4D97-AF65-F5344CB8AC3E}">
        <p14:creationId xmlns:p14="http://schemas.microsoft.com/office/powerpoint/2010/main" val="3911824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of an electromagnetic radiation">
            <a:extLst>
              <a:ext uri="{FF2B5EF4-FFF2-40B4-BE49-F238E27FC236}">
                <a16:creationId xmlns:a16="http://schemas.microsoft.com/office/drawing/2014/main" id="{68C8B2D7-BD6B-AB52-0CE6-2777BBE9E572}"/>
              </a:ext>
            </a:extLst>
          </p:cNvPr>
          <p:cNvPicPr>
            <a:picLocks noChangeAspect="1"/>
          </p:cNvPicPr>
          <p:nvPr/>
        </p:nvPicPr>
        <p:blipFill>
          <a:blip r:embed="rId3">
            <a:alphaModFix amt="50000"/>
          </a:blip>
          <a:srcRect t="9587" r="-1" b="6456"/>
          <a:stretch/>
        </p:blipFill>
        <p:spPr>
          <a:xfrm>
            <a:off x="305" y="10"/>
            <a:ext cx="12191695" cy="6857990"/>
          </a:xfrm>
          <a:prstGeom prst="rect">
            <a:avLst/>
          </a:prstGeom>
        </p:spPr>
      </p:pic>
      <p:sp>
        <p:nvSpPr>
          <p:cNvPr id="5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55" name="Rectangle 5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24E9F8B-0137-E59D-EEC8-9875ECEF4C8C}"/>
              </a:ext>
            </a:extLst>
          </p:cNvPr>
          <p:cNvSpPr>
            <a:spLocks noGrp="1"/>
          </p:cNvSpPr>
          <p:nvPr>
            <p:ph type="title"/>
          </p:nvPr>
        </p:nvSpPr>
        <p:spPr>
          <a:xfrm>
            <a:off x="1130271" y="1193800"/>
            <a:ext cx="3193050" cy="4699000"/>
          </a:xfrm>
        </p:spPr>
        <p:txBody>
          <a:bodyPr anchor="ctr">
            <a:normAutofit/>
          </a:bodyPr>
          <a:lstStyle/>
          <a:p>
            <a:r>
              <a:rPr lang="en-US" b="1">
                <a:latin typeface="Times New Roman" panose="02020603050405020304" pitchFamily="18" charset="0"/>
                <a:cs typeface="Times New Roman" panose="02020603050405020304" pitchFamily="18" charset="0"/>
              </a:rPr>
              <a:t>Dataset 1:</a:t>
            </a:r>
          </a:p>
        </p:txBody>
      </p:sp>
      <p:cxnSp>
        <p:nvCxnSpPr>
          <p:cNvPr id="57" name="Straight Connector 5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9B32D8-4D30-C8E4-FC89-F8F8F6DFCB54}"/>
              </a:ext>
            </a:extLst>
          </p:cNvPr>
          <p:cNvSpPr>
            <a:spLocks noGrp="1"/>
          </p:cNvSpPr>
          <p:nvPr>
            <p:ph idx="1"/>
          </p:nvPr>
        </p:nvSpPr>
        <p:spPr>
          <a:xfrm>
            <a:off x="4654295" y="11979"/>
            <a:ext cx="7537399" cy="6305099"/>
          </a:xfrm>
        </p:spPr>
        <p:txBody>
          <a:bodyPr anchor="ctr">
            <a:normAutofit lnSpcReduction="10000"/>
          </a:bodyPr>
          <a:lstStyle/>
          <a:p>
            <a:pPr>
              <a:lnSpc>
                <a:spcPct val="110000"/>
              </a:lnSpc>
              <a:buClr>
                <a:srgbClr val="ECC18D"/>
              </a:buClr>
            </a:pPr>
            <a:r>
              <a:rPr kumimoji="0" lang="en-US" altLang="en-US" b="1" i="0" u="none" strike="noStrike" cap="none" normalizeH="0" baseline="0">
                <a:ln>
                  <a:noFill/>
                </a:ln>
                <a:effectLst/>
                <a:latin typeface="Times New Roman" panose="02020603050405020304" pitchFamily="18" charset="0"/>
                <a:cs typeface="Times New Roman" panose="02020603050405020304" pitchFamily="18" charset="0"/>
              </a:rPr>
              <a:t>Rows</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 Each row corresponds to a unique patient record.</a:t>
            </a:r>
          </a:p>
          <a:p>
            <a:pPr>
              <a:lnSpc>
                <a:spcPct val="110000"/>
              </a:lnSpc>
              <a:buClr>
                <a:srgbClr val="ECC18D"/>
              </a:buClr>
            </a:pPr>
            <a:r>
              <a:rPr kumimoji="0" lang="en-US" altLang="en-US" b="1" i="0" u="none" strike="noStrike" cap="none" normalizeH="0" baseline="0">
                <a:ln>
                  <a:noFill/>
                </a:ln>
                <a:effectLst/>
                <a:latin typeface="Times New Roman" panose="02020603050405020304" pitchFamily="18" charset="0"/>
                <a:cs typeface="Times New Roman" panose="02020603050405020304" pitchFamily="18" charset="0"/>
              </a:rPr>
              <a:t>Columns</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a:t>
            </a:r>
          </a:p>
          <a:p>
            <a:pPr>
              <a:lnSpc>
                <a:spcPct val="110000"/>
              </a:lnSpc>
              <a:buClr>
                <a:srgbClr val="ECC18D"/>
              </a:buClr>
            </a:pPr>
            <a:r>
              <a:rPr kumimoji="0" lang="en-US" altLang="en-US" b="1" i="0" u="none" strike="noStrike" cap="none" normalizeH="0" baseline="0">
                <a:ln>
                  <a:noFill/>
                </a:ln>
                <a:effectLst/>
                <a:latin typeface="Times New Roman" panose="02020603050405020304" pitchFamily="18" charset="0"/>
                <a:cs typeface="Times New Roman" panose="02020603050405020304" pitchFamily="18" charset="0"/>
              </a:rPr>
              <a:t>Pregnancies</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 The number of times the patient has been pregnant (a numeric value).</a:t>
            </a:r>
          </a:p>
          <a:p>
            <a:pPr>
              <a:lnSpc>
                <a:spcPct val="110000"/>
              </a:lnSpc>
              <a:buClr>
                <a:srgbClr val="ECC18D"/>
              </a:buClr>
            </a:pPr>
            <a:r>
              <a:rPr kumimoji="0" lang="en-US" altLang="en-US" b="1" i="0" u="none" strike="noStrike" cap="none" normalizeH="0" baseline="0">
                <a:ln>
                  <a:noFill/>
                </a:ln>
                <a:effectLst/>
                <a:latin typeface="Times New Roman" panose="02020603050405020304" pitchFamily="18" charset="0"/>
                <a:cs typeface="Times New Roman" panose="02020603050405020304" pitchFamily="18" charset="0"/>
              </a:rPr>
              <a:t>Glucose</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 Plasma glucose concentration in an oral glucose tolerance test.</a:t>
            </a:r>
          </a:p>
          <a:p>
            <a:pPr>
              <a:lnSpc>
                <a:spcPct val="110000"/>
              </a:lnSpc>
              <a:buClr>
                <a:srgbClr val="ECC18D"/>
              </a:buClr>
            </a:pPr>
            <a:r>
              <a:rPr kumimoji="0" lang="en-US" altLang="en-US" b="1" i="0" u="none" strike="noStrike" cap="none" normalizeH="0" baseline="0">
                <a:ln>
                  <a:noFill/>
                </a:ln>
                <a:effectLst/>
                <a:latin typeface="Times New Roman" panose="02020603050405020304" pitchFamily="18" charset="0"/>
                <a:cs typeface="Times New Roman" panose="02020603050405020304" pitchFamily="18" charset="0"/>
              </a:rPr>
              <a:t>Blood Pressure</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 The diastolic blood pressure (measured in mm Hg).</a:t>
            </a:r>
          </a:p>
          <a:p>
            <a:pPr>
              <a:lnSpc>
                <a:spcPct val="110000"/>
              </a:lnSpc>
              <a:buClr>
                <a:srgbClr val="ECC18D"/>
              </a:buClr>
            </a:pPr>
            <a:r>
              <a:rPr kumimoji="0" lang="en-US" altLang="en-US" b="1" i="0" u="none" strike="noStrike" cap="none" normalizeH="0" baseline="0">
                <a:ln>
                  <a:noFill/>
                </a:ln>
                <a:effectLst/>
                <a:latin typeface="Times New Roman" panose="02020603050405020304" pitchFamily="18" charset="0"/>
                <a:cs typeface="Times New Roman" panose="02020603050405020304" pitchFamily="18" charset="0"/>
              </a:rPr>
              <a:t>Skin Thickness</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 Triceps skinfold thickness (measured in mm).</a:t>
            </a:r>
          </a:p>
          <a:p>
            <a:pPr>
              <a:lnSpc>
                <a:spcPct val="110000"/>
              </a:lnSpc>
              <a:buClr>
                <a:srgbClr val="ECC18D"/>
              </a:buClr>
            </a:pPr>
            <a:r>
              <a:rPr kumimoji="0" lang="en-US" altLang="en-US" b="1" i="0" u="none" strike="noStrike" cap="none" normalizeH="0" baseline="0">
                <a:ln>
                  <a:noFill/>
                </a:ln>
                <a:effectLst/>
                <a:latin typeface="Times New Roman" panose="02020603050405020304" pitchFamily="18" charset="0"/>
                <a:cs typeface="Times New Roman" panose="02020603050405020304" pitchFamily="18" charset="0"/>
              </a:rPr>
              <a:t>Insulin</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 2-hour serum insulin levels (measured in mu U/ml).</a:t>
            </a:r>
          </a:p>
          <a:p>
            <a:pPr>
              <a:lnSpc>
                <a:spcPct val="110000"/>
              </a:lnSpc>
              <a:buClr>
                <a:srgbClr val="ECC18D"/>
              </a:buClr>
            </a:pPr>
            <a:r>
              <a:rPr kumimoji="0" lang="en-US" altLang="en-US" b="1" i="0" u="none" strike="noStrike" cap="none" normalizeH="0" baseline="0">
                <a:ln>
                  <a:noFill/>
                </a:ln>
                <a:effectLst/>
                <a:latin typeface="Times New Roman" panose="02020603050405020304" pitchFamily="18" charset="0"/>
                <a:cs typeface="Times New Roman" panose="02020603050405020304" pitchFamily="18" charset="0"/>
              </a:rPr>
              <a:t>BMI</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 Body mass index (calculated as weight in kg divided by height in m²).</a:t>
            </a:r>
          </a:p>
          <a:p>
            <a:pPr>
              <a:lnSpc>
                <a:spcPct val="110000"/>
              </a:lnSpc>
              <a:buClr>
                <a:srgbClr val="ECC18D"/>
              </a:buClr>
            </a:pPr>
            <a:r>
              <a:rPr kumimoji="0" lang="en-US" altLang="en-US" b="1" i="0" u="none" strike="noStrike" cap="none" normalizeH="0" baseline="0">
                <a:ln>
                  <a:noFill/>
                </a:ln>
                <a:effectLst/>
                <a:latin typeface="Times New Roman" panose="02020603050405020304" pitchFamily="18" charset="0"/>
                <a:cs typeface="Times New Roman" panose="02020603050405020304" pitchFamily="18" charset="0"/>
              </a:rPr>
              <a:t>Diabetes Pedigree Function</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 A score indicating the likelihood of diabetes based on family history.</a:t>
            </a:r>
          </a:p>
          <a:p>
            <a:pPr>
              <a:lnSpc>
                <a:spcPct val="110000"/>
              </a:lnSpc>
              <a:buClr>
                <a:srgbClr val="ECC18D"/>
              </a:buClr>
            </a:pPr>
            <a:r>
              <a:rPr kumimoji="0" lang="en-US" altLang="en-US" b="1" i="0" u="none" strike="noStrike" cap="none" normalizeH="0" baseline="0">
                <a:ln>
                  <a:noFill/>
                </a:ln>
                <a:effectLst/>
                <a:latin typeface="Times New Roman" panose="02020603050405020304" pitchFamily="18" charset="0"/>
                <a:cs typeface="Times New Roman" panose="02020603050405020304" pitchFamily="18" charset="0"/>
              </a:rPr>
              <a:t>Age</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 Age of the patient in years.</a:t>
            </a:r>
          </a:p>
          <a:p>
            <a:pPr>
              <a:lnSpc>
                <a:spcPct val="110000"/>
              </a:lnSpc>
              <a:buClr>
                <a:srgbClr val="ECC18D"/>
              </a:buClr>
            </a:pPr>
            <a:r>
              <a:rPr kumimoji="0" lang="en-US" altLang="en-US" b="1" i="0" u="none" strike="noStrike" cap="none" normalizeH="0" baseline="0">
                <a:ln>
                  <a:noFill/>
                </a:ln>
                <a:effectLst/>
                <a:latin typeface="Times New Roman" panose="02020603050405020304" pitchFamily="18" charset="0"/>
                <a:cs typeface="Times New Roman" panose="02020603050405020304" pitchFamily="18" charset="0"/>
              </a:rPr>
              <a:t>Outcome</a:t>
            </a:r>
            <a:r>
              <a:rPr kumimoji="0" lang="en-US" altLang="en-US" b="0" i="0" u="none" strike="noStrike" cap="none" normalizeH="0" baseline="0">
                <a:ln>
                  <a:noFill/>
                </a:ln>
                <a:effectLst/>
                <a:latin typeface="Times New Roman" panose="02020603050405020304" pitchFamily="18" charset="0"/>
                <a:cs typeface="Times New Roman" panose="02020603050405020304" pitchFamily="18" charset="0"/>
              </a:rPr>
              <a:t>: A binary variable where 1 indicates the presence of diabetes and 0 indicates the absence. </a:t>
            </a:r>
          </a:p>
        </p:txBody>
      </p:sp>
      <p:sp>
        <p:nvSpPr>
          <p:cNvPr id="5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9" name="TextBox 8">
            <a:extLst>
              <a:ext uri="{FF2B5EF4-FFF2-40B4-BE49-F238E27FC236}">
                <a16:creationId xmlns:a16="http://schemas.microsoft.com/office/drawing/2014/main" id="{7DF0D142-86F4-B8E0-428A-DEB9E4D19C37}"/>
              </a:ext>
            </a:extLst>
          </p:cNvPr>
          <p:cNvSpPr txBox="1"/>
          <p:nvPr/>
        </p:nvSpPr>
        <p:spPr>
          <a:xfrm>
            <a:off x="1834034" y="6362069"/>
            <a:ext cx="10269545" cy="373436"/>
          </a:xfrm>
          <a:prstGeom prst="rect">
            <a:avLst/>
          </a:prstGeom>
          <a:noFill/>
        </p:spPr>
        <p:txBody>
          <a:bodyPr wrap="square">
            <a:spAutoFit/>
          </a:bodyPr>
          <a:lstStyle/>
          <a:p>
            <a:pPr>
              <a:lnSpc>
                <a:spcPct val="110000"/>
              </a:lnSpc>
              <a:buClr>
                <a:srgbClr val="ECC18D"/>
              </a:buClr>
            </a:pPr>
            <a:r>
              <a:rPr kumimoji="0" lang="en-US" altLang="en-US" sz="1800" b="0" i="0" u="none" strike="noStrike" cap="none" normalizeH="0" baseline="0">
                <a:ln>
                  <a:noFill/>
                </a:ln>
                <a:effectLst/>
                <a:latin typeface="Arial" panose="020B0604020202020204" pitchFamily="34" charset="0"/>
              </a:rPr>
              <a:t>Kaggle Dataset:-https://</a:t>
            </a:r>
            <a:r>
              <a:rPr kumimoji="0" lang="en-US" altLang="en-US" sz="1800" b="0" i="0" u="none" strike="noStrike" cap="none" normalizeH="0" baseline="0" err="1">
                <a:ln>
                  <a:noFill/>
                </a:ln>
                <a:effectLst/>
                <a:latin typeface="Arial" panose="020B0604020202020204" pitchFamily="34" charset="0"/>
              </a:rPr>
              <a:t>www.kaggle.com</a:t>
            </a:r>
            <a:r>
              <a:rPr kumimoji="0" lang="en-US" altLang="en-US" sz="1800" b="0" i="0" u="none" strike="noStrike" cap="none" normalizeH="0" baseline="0">
                <a:ln>
                  <a:noFill/>
                </a:ln>
                <a:effectLst/>
                <a:latin typeface="Arial" panose="020B0604020202020204" pitchFamily="34" charset="0"/>
              </a:rPr>
              <a:t>/datasets/</a:t>
            </a:r>
            <a:r>
              <a:rPr kumimoji="0" lang="en-US" altLang="en-US" sz="1800" b="0" i="0" u="none" strike="noStrike" cap="none" normalizeH="0" baseline="0" err="1">
                <a:ln>
                  <a:noFill/>
                </a:ln>
                <a:effectLst/>
                <a:latin typeface="Arial" panose="020B0604020202020204" pitchFamily="34" charset="0"/>
              </a:rPr>
              <a:t>mathchi</a:t>
            </a:r>
            <a:r>
              <a:rPr kumimoji="0" lang="en-US" altLang="en-US" sz="1800" b="0" i="0" u="none" strike="noStrike" cap="none" normalizeH="0" baseline="0">
                <a:ln>
                  <a:noFill/>
                </a:ln>
                <a:effectLst/>
                <a:latin typeface="Arial" panose="020B0604020202020204" pitchFamily="34" charset="0"/>
              </a:rPr>
              <a:t>/diabetes-data-set</a:t>
            </a:r>
          </a:p>
        </p:txBody>
      </p:sp>
    </p:spTree>
    <p:extLst>
      <p:ext uri="{BB962C8B-B14F-4D97-AF65-F5344CB8AC3E}">
        <p14:creationId xmlns:p14="http://schemas.microsoft.com/office/powerpoint/2010/main" val="115224089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画廊">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2.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3.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4.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5.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54</Slides>
  <Notes>29</Notes>
  <HiddenSlides>0</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画廊</vt:lpstr>
      <vt:lpstr>PowerPoint Presentation</vt:lpstr>
      <vt:lpstr>Introduction</vt:lpstr>
      <vt:lpstr>The CRISP-DM methodology consists of six main phases: </vt:lpstr>
      <vt:lpstr>CONTENTS</vt:lpstr>
      <vt:lpstr>Background</vt:lpstr>
      <vt:lpstr>PowerPoint Presentation</vt:lpstr>
      <vt:lpstr>PowerPoint Presentation</vt:lpstr>
      <vt:lpstr>PowerPoint Presentation</vt:lpstr>
      <vt:lpstr>Dataset 1:</vt:lpstr>
      <vt:lpstr>PowerPoint Presentation</vt:lpstr>
      <vt:lpstr>Some 0 values should be considered as missing values or invalid values</vt:lpstr>
      <vt:lpstr>The distribution of each feature</vt:lpstr>
      <vt:lpstr>A correlation heat map, the lighter the color, the more relevant it is</vt:lpstr>
      <vt:lpstr>Dataset 2  A record of a diabetic patient’s blood glucose measurements changing over time</vt:lpstr>
      <vt:lpstr>PowerPoint Presentation</vt:lpstr>
      <vt:lpstr>PowerPoint Presentation</vt:lpstr>
      <vt:lpstr>PowerPoint Presentation</vt:lpstr>
      <vt:lpstr>Choose a blood sugar range based on existing knowledge</vt:lpstr>
      <vt:lpstr>PowerPoint Presentation</vt:lpstr>
      <vt:lpstr>Create a rolling window</vt:lpstr>
      <vt:lpstr>Extract hourly information and calculate hourly mean</vt:lpstr>
      <vt:lpstr>PowerPoint Presentation</vt:lpstr>
      <vt:lpstr>Replace missing values with median </vt:lpstr>
      <vt:lpstr>The distribution of each feature,  after handling missing values</vt:lpstr>
      <vt:lpstr>Compare correlation coefficients</vt:lpstr>
      <vt:lpstr>Split dataset and Feature Scaling</vt:lpstr>
      <vt:lpstr>PowerPoint Presentation</vt:lpstr>
      <vt:lpstr>PowerPoint Presentation</vt:lpstr>
      <vt:lpstr>For LStm ：</vt:lpstr>
      <vt:lpstr>PowerPoint Presentation</vt:lpstr>
      <vt:lpstr> </vt:lpstr>
      <vt:lpstr>Decision Tree Classifier (DT) </vt:lpstr>
      <vt:lpstr>Logistic Regression</vt:lpstr>
      <vt:lpstr> Random Forest Classifier</vt:lpstr>
      <vt:lpstr>K-Nearest Neighbors (KNN) </vt:lpstr>
      <vt:lpstr>Support Vector Machine (SVM)</vt:lpstr>
      <vt:lpstr>Linear regression</vt:lpstr>
      <vt:lpstr>Multi-layer perception </vt:lpstr>
      <vt:lpstr>PowerPoint Presentation</vt:lpstr>
      <vt:lpstr>Models' comparison  </vt:lpstr>
      <vt:lpstr>PowerPoint Presentation</vt:lpstr>
      <vt:lpstr>Part two</vt:lpstr>
      <vt:lpstr>auto_arima function </vt:lpstr>
      <vt:lpstr>Use training data to predict future trends</vt:lpstr>
      <vt:lpstr>LSTM prediction results on the testing set</vt:lpstr>
      <vt:lpstr>The Loss function is converging</vt:lpstr>
      <vt:lpstr>Predict the next 7 days</vt:lpstr>
      <vt:lpstr>Phase 5: Deployment </vt:lpstr>
      <vt:lpstr>Deployment strategy  </vt:lpstr>
      <vt:lpstr>For problem 1</vt:lpstr>
      <vt:lpstr>PowerPoint Presentation</vt:lpstr>
      <vt:lpstr>For Problem 2</vt:lpstr>
      <vt:lpstr>Integration and interface development: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 Wang</dc:creator>
  <cp:revision>1</cp:revision>
  <dcterms:created xsi:type="dcterms:W3CDTF">2024-09-05T17:53:13Z</dcterms:created>
  <dcterms:modified xsi:type="dcterms:W3CDTF">2024-12-03T18:36:30Z</dcterms:modified>
</cp:coreProperties>
</file>